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3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14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54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259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747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62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2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09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9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74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74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152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8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23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711C50C-AF71-4C07-99B2-2199B3F5E360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6B8AD1D-E5F6-4736-8643-7981D170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949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50233E-2B1A-4432-A5E8-D3F2D6263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USING RILM ABSTRACTS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AA3256-E08E-407B-B98F-3B66DBA2E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beginners’ guide to using RILM for literature searching</a:t>
            </a:r>
          </a:p>
        </p:txBody>
      </p:sp>
      <p:pic>
        <p:nvPicPr>
          <p:cNvPr id="5" name="Picture 2" descr="Image preview">
            <a:extLst>
              <a:ext uri="{FF2B5EF4-FFF2-40B4-BE49-F238E27FC236}">
                <a16:creationId xmlns="" xmlns:a16="http://schemas.microsoft.com/office/drawing/2014/main" id="{4F585DF1-088A-4BF2-B3B6-471E01B9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8"/>
    </mc:Choice>
    <mc:Fallback xmlns="">
      <p:transition spd="slow" advTm="1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38A1C8-04AE-4DEC-BE17-AC1A60D71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161" y="443379"/>
            <a:ext cx="5040000" cy="504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ED1E60-F07D-4DB3-90C8-EFBA8FA6BC23}"/>
              </a:ext>
            </a:extLst>
          </p:cNvPr>
          <p:cNvSpPr txBox="1"/>
          <p:nvPr/>
        </p:nvSpPr>
        <p:spPr>
          <a:xfrm>
            <a:off x="5453161" y="4921314"/>
            <a:ext cx="679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geoff.thomason@rncm.ac.uk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9379" y="881853"/>
            <a:ext cx="6423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Dr Geoff Thomason</a:t>
            </a:r>
          </a:p>
          <a:p>
            <a:r>
              <a:rPr lang="en-GB" sz="3600" dirty="0" smtClean="0"/>
              <a:t>Deputy Librarian (Research)</a:t>
            </a:r>
            <a:endParaRPr lang="en-GB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6"/>
    </mc:Choice>
    <mc:Fallback xmlns="">
      <p:transition spd="slow" advTm="1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LM - About Us">
            <a:extLst>
              <a:ext uri="{FF2B5EF4-FFF2-40B4-BE49-F238E27FC236}">
                <a16:creationId xmlns="" xmlns:a16="http://schemas.microsoft.com/office/drawing/2014/main" id="{60E71E56-4CC6-4EAA-A03B-3747C5A6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7" y="166445"/>
            <a:ext cx="58368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AML | International Association of Music Libraries, Archives and  Documentation Centres">
            <a:extLst>
              <a:ext uri="{FF2B5EF4-FFF2-40B4-BE49-F238E27FC236}">
                <a16:creationId xmlns="" xmlns:a16="http://schemas.microsoft.com/office/drawing/2014/main" id="{3D98B5A4-E066-409A-A291-E9271E81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41" y="3512975"/>
            <a:ext cx="57889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32"/>
    </mc:Choice>
    <mc:Fallback xmlns="">
      <p:transition spd="slow" advTm="25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CEF92EF-F0D7-410C-A194-089C25194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5" y="225000"/>
            <a:ext cx="4301612" cy="640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8981389-3DDC-4ACE-89E0-013D266855BF}"/>
              </a:ext>
            </a:extLst>
          </p:cNvPr>
          <p:cNvSpPr txBox="1"/>
          <p:nvPr/>
        </p:nvSpPr>
        <p:spPr>
          <a:xfrm>
            <a:off x="4889241" y="373224"/>
            <a:ext cx="73290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RISM</a:t>
            </a:r>
            <a:r>
              <a:rPr lang="en-GB" dirty="0"/>
              <a:t> – </a:t>
            </a:r>
            <a:r>
              <a:rPr lang="en-GB" sz="2800" b="1" dirty="0" err="1"/>
              <a:t>R</a:t>
            </a:r>
            <a:r>
              <a:rPr lang="en-GB" dirty="0" err="1"/>
              <a:t>épertoire</a:t>
            </a:r>
            <a:r>
              <a:rPr lang="en-GB" dirty="0"/>
              <a:t> </a:t>
            </a:r>
            <a:r>
              <a:rPr lang="en-GB" sz="2800" b="1" dirty="0"/>
              <a:t>I</a:t>
            </a:r>
            <a:r>
              <a:rPr lang="en-GB" dirty="0"/>
              <a:t>nternational des </a:t>
            </a:r>
            <a:r>
              <a:rPr lang="en-GB" sz="2800" b="1" dirty="0"/>
              <a:t>S</a:t>
            </a:r>
            <a:r>
              <a:rPr lang="en-GB" dirty="0"/>
              <a:t>ources </a:t>
            </a:r>
            <a:r>
              <a:rPr lang="en-GB" sz="2800" b="1" dirty="0"/>
              <a:t>M</a:t>
            </a:r>
            <a:r>
              <a:rPr lang="en-GB" dirty="0"/>
              <a:t>usicales</a:t>
            </a:r>
          </a:p>
          <a:p>
            <a:r>
              <a:rPr lang="en-GB" dirty="0"/>
              <a:t>Locations for music manuscripts and early printed editions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4090590-FBDB-44AE-9605-4C0605E828B6}"/>
              </a:ext>
            </a:extLst>
          </p:cNvPr>
          <p:cNvSpPr txBox="1"/>
          <p:nvPr/>
        </p:nvSpPr>
        <p:spPr>
          <a:xfrm>
            <a:off x="4889241" y="1418254"/>
            <a:ext cx="67373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RIPM</a:t>
            </a:r>
            <a:r>
              <a:rPr lang="en-GB" dirty="0"/>
              <a:t> – </a:t>
            </a:r>
            <a:r>
              <a:rPr lang="en-GB" sz="2800" b="1" dirty="0" err="1"/>
              <a:t>R</a:t>
            </a:r>
            <a:r>
              <a:rPr lang="en-GB" dirty="0" err="1"/>
              <a:t>épertoire</a:t>
            </a:r>
            <a:r>
              <a:rPr lang="en-GB" dirty="0"/>
              <a:t> </a:t>
            </a:r>
            <a:r>
              <a:rPr lang="en-GB" sz="2800" b="1" dirty="0"/>
              <a:t>I</a:t>
            </a:r>
            <a:r>
              <a:rPr lang="en-GB" dirty="0"/>
              <a:t>nternational de la </a:t>
            </a:r>
            <a:r>
              <a:rPr lang="en-GB" sz="2800" b="1" dirty="0"/>
              <a:t>P</a:t>
            </a:r>
            <a:r>
              <a:rPr lang="en-GB" dirty="0"/>
              <a:t>resse </a:t>
            </a:r>
            <a:r>
              <a:rPr lang="en-GB" sz="2800" b="1" dirty="0"/>
              <a:t>M</a:t>
            </a:r>
            <a:r>
              <a:rPr lang="en-GB" dirty="0"/>
              <a:t>usicale</a:t>
            </a:r>
          </a:p>
          <a:p>
            <a:r>
              <a:rPr lang="en-GB" dirty="0"/>
              <a:t>Historic journal articles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30F2759-3E21-4F01-8739-0D6B41B3EE62}"/>
              </a:ext>
            </a:extLst>
          </p:cNvPr>
          <p:cNvSpPr txBox="1"/>
          <p:nvPr/>
        </p:nvSpPr>
        <p:spPr>
          <a:xfrm>
            <a:off x="4889241" y="2547258"/>
            <a:ext cx="69979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RILM</a:t>
            </a:r>
            <a:r>
              <a:rPr lang="en-GB" dirty="0"/>
              <a:t> – </a:t>
            </a:r>
            <a:r>
              <a:rPr lang="en-GB" sz="2800" b="1" dirty="0" err="1"/>
              <a:t>R</a:t>
            </a:r>
            <a:r>
              <a:rPr lang="en-GB" dirty="0" err="1"/>
              <a:t>épertoire</a:t>
            </a:r>
            <a:r>
              <a:rPr lang="en-GB" dirty="0"/>
              <a:t> </a:t>
            </a:r>
            <a:r>
              <a:rPr lang="en-GB" sz="2800" b="1" dirty="0"/>
              <a:t>I</a:t>
            </a:r>
            <a:r>
              <a:rPr lang="en-GB" dirty="0"/>
              <a:t>nternational de </a:t>
            </a:r>
            <a:r>
              <a:rPr lang="en-GB" sz="2800" b="1" dirty="0" err="1"/>
              <a:t>L</a:t>
            </a:r>
            <a:r>
              <a:rPr lang="en-GB" dirty="0" err="1"/>
              <a:t>ittérature</a:t>
            </a:r>
            <a:r>
              <a:rPr lang="en-GB" dirty="0"/>
              <a:t> </a:t>
            </a:r>
            <a:r>
              <a:rPr lang="en-GB" sz="2800" b="1" dirty="0"/>
              <a:t>M</a:t>
            </a:r>
            <a:r>
              <a:rPr lang="en-GB" dirty="0"/>
              <a:t>usicale</a:t>
            </a:r>
          </a:p>
          <a:p>
            <a:r>
              <a:rPr lang="en-GB" dirty="0"/>
              <a:t>What’s been written about music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5323B4-FEB1-4CD8-979A-1BB2BC73EA22}"/>
              </a:ext>
            </a:extLst>
          </p:cNvPr>
          <p:cNvSpPr txBox="1"/>
          <p:nvPr/>
        </p:nvSpPr>
        <p:spPr>
          <a:xfrm>
            <a:off x="4889241" y="3769569"/>
            <a:ext cx="72374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RIdIM</a:t>
            </a:r>
            <a:r>
              <a:rPr lang="en-GB" dirty="0"/>
              <a:t> – </a:t>
            </a:r>
            <a:r>
              <a:rPr lang="en-GB" sz="2800" b="1" dirty="0" err="1"/>
              <a:t>R</a:t>
            </a:r>
            <a:r>
              <a:rPr lang="en-GB" dirty="0" err="1"/>
              <a:t>épertoire</a:t>
            </a:r>
            <a:r>
              <a:rPr lang="en-GB" dirty="0"/>
              <a:t> </a:t>
            </a:r>
            <a:r>
              <a:rPr lang="en-GB" sz="2800" b="1" dirty="0"/>
              <a:t>I</a:t>
            </a:r>
            <a:r>
              <a:rPr lang="en-GB" dirty="0"/>
              <a:t>nternational </a:t>
            </a:r>
            <a:r>
              <a:rPr lang="en-GB" sz="2800" b="1" dirty="0" err="1"/>
              <a:t>d</a:t>
            </a:r>
            <a:r>
              <a:rPr lang="en-GB" dirty="0" err="1"/>
              <a:t>’</a:t>
            </a:r>
            <a:r>
              <a:rPr lang="en-GB" sz="2800" b="1" dirty="0" err="1"/>
              <a:t>I</a:t>
            </a:r>
            <a:r>
              <a:rPr lang="en-GB" dirty="0" err="1"/>
              <a:t>conographie</a:t>
            </a:r>
            <a:r>
              <a:rPr lang="en-GB" dirty="0"/>
              <a:t> </a:t>
            </a:r>
            <a:r>
              <a:rPr lang="en-GB" sz="2800" b="1" dirty="0"/>
              <a:t>M</a:t>
            </a:r>
            <a:r>
              <a:rPr lang="en-GB" dirty="0"/>
              <a:t>usicale</a:t>
            </a:r>
          </a:p>
          <a:p>
            <a:r>
              <a:rPr lang="en-GB" dirty="0"/>
              <a:t>Pictorial representations of music, musicians or instruments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5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03"/>
    </mc:Choice>
    <mc:Fallback xmlns="">
      <p:transition spd="slow" advTm="79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A09D10-EB05-4DDA-968C-8AC06E17B97B}"/>
              </a:ext>
            </a:extLst>
          </p:cNvPr>
          <p:cNvSpPr txBox="1"/>
          <p:nvPr/>
        </p:nvSpPr>
        <p:spPr>
          <a:xfrm>
            <a:off x="4068147" y="270588"/>
            <a:ext cx="4245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Journal articles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87BF11-1A86-4EB2-9831-B4871650626C}"/>
              </a:ext>
            </a:extLst>
          </p:cNvPr>
          <p:cNvSpPr txBox="1"/>
          <p:nvPr/>
        </p:nvSpPr>
        <p:spPr>
          <a:xfrm>
            <a:off x="4711959" y="1306285"/>
            <a:ext cx="4693298" cy="135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Dissertations</a:t>
            </a:r>
          </a:p>
          <a:p>
            <a:endParaRPr lang="en-GB" sz="40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D4DA9B-E28B-484C-BB12-A53F50151F8E}"/>
              </a:ext>
            </a:extLst>
          </p:cNvPr>
          <p:cNvSpPr txBox="1"/>
          <p:nvPr/>
        </p:nvSpPr>
        <p:spPr>
          <a:xfrm>
            <a:off x="5243803" y="2360645"/>
            <a:ext cx="6214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Conference papers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2FACC4-CBC6-4D3C-87B7-1D25B640AE37}"/>
              </a:ext>
            </a:extLst>
          </p:cNvPr>
          <p:cNvSpPr txBox="1"/>
          <p:nvPr/>
        </p:nvSpPr>
        <p:spPr>
          <a:xfrm>
            <a:off x="6176864" y="3359020"/>
            <a:ext cx="303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Symposia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89C1B9-A7E2-4C76-AD9E-176382F8F1E2}"/>
              </a:ext>
            </a:extLst>
          </p:cNvPr>
          <p:cNvSpPr txBox="1"/>
          <p:nvPr/>
        </p:nvSpPr>
        <p:spPr>
          <a:xfrm>
            <a:off x="6718041" y="4357395"/>
            <a:ext cx="3480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Festschriften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C5951E5-5D01-4C84-A891-8FA4ADF1CA8D}"/>
              </a:ext>
            </a:extLst>
          </p:cNvPr>
          <p:cNvSpPr txBox="1"/>
          <p:nvPr/>
        </p:nvSpPr>
        <p:spPr>
          <a:xfrm>
            <a:off x="7268547" y="5355770"/>
            <a:ext cx="5887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Some monographs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50C4B25-18F1-4142-A3B6-709F8D244D52}"/>
              </a:ext>
            </a:extLst>
          </p:cNvPr>
          <p:cNvSpPr txBox="1"/>
          <p:nvPr/>
        </p:nvSpPr>
        <p:spPr>
          <a:xfrm>
            <a:off x="289249" y="2937902"/>
            <a:ext cx="396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Abstracts of -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3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66"/>
    </mc:Choice>
    <mc:Fallback xmlns="">
      <p:transition spd="slow" advTm="6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660755-0AED-4D1A-8CF0-EEDEAB800B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76" r="3724" b="10340"/>
          <a:stretch/>
        </p:blipFill>
        <p:spPr>
          <a:xfrm>
            <a:off x="227045" y="494521"/>
            <a:ext cx="11737910" cy="543041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AF36BE30-CD3D-4924-A0B4-05DCC5FAFEBD}"/>
              </a:ext>
            </a:extLst>
          </p:cNvPr>
          <p:cNvSpPr/>
          <p:nvPr/>
        </p:nvSpPr>
        <p:spPr>
          <a:xfrm>
            <a:off x="653143" y="3429000"/>
            <a:ext cx="1987421" cy="6951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80944EA0-C476-4FB3-BD67-F0BAA1783B3E}"/>
              </a:ext>
            </a:extLst>
          </p:cNvPr>
          <p:cNvSpPr/>
          <p:nvPr/>
        </p:nvSpPr>
        <p:spPr>
          <a:xfrm>
            <a:off x="3321698" y="2369975"/>
            <a:ext cx="1483567" cy="83975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7"/>
    </mc:Choice>
    <mc:Fallback xmlns="">
      <p:transition spd="slow" advTm="2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D354D2-F33A-4CB0-B614-5756CB9F50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8" t="6803" r="1811" b="9116"/>
          <a:stretch/>
        </p:blipFill>
        <p:spPr>
          <a:xfrm>
            <a:off x="166395" y="398477"/>
            <a:ext cx="11859210" cy="5766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E4AC4C5B-45B5-46E2-AB77-FBDC1FEBC17C}"/>
              </a:ext>
            </a:extLst>
          </p:cNvPr>
          <p:cNvSpPr/>
          <p:nvPr/>
        </p:nvSpPr>
        <p:spPr>
          <a:xfrm>
            <a:off x="427838" y="91440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297C6036-A406-4A55-9E26-0A75895F021E}"/>
              </a:ext>
            </a:extLst>
          </p:cNvPr>
          <p:cNvSpPr/>
          <p:nvPr/>
        </p:nvSpPr>
        <p:spPr>
          <a:xfrm>
            <a:off x="2785145" y="788566"/>
            <a:ext cx="124996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91294D04-9605-481F-90CD-32F70B09172B}"/>
              </a:ext>
            </a:extLst>
          </p:cNvPr>
          <p:cNvSpPr/>
          <p:nvPr/>
        </p:nvSpPr>
        <p:spPr>
          <a:xfrm>
            <a:off x="427837" y="2514600"/>
            <a:ext cx="1308683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0EC61AF-2C89-4301-9811-603D1AC240A8}"/>
              </a:ext>
            </a:extLst>
          </p:cNvPr>
          <p:cNvSpPr/>
          <p:nvPr/>
        </p:nvSpPr>
        <p:spPr>
          <a:xfrm>
            <a:off x="364920" y="3531764"/>
            <a:ext cx="1040236" cy="7164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ADB6C4E3-8F7A-4870-B8AA-B8E487CA2838}"/>
              </a:ext>
            </a:extLst>
          </p:cNvPr>
          <p:cNvSpPr/>
          <p:nvPr/>
        </p:nvSpPr>
        <p:spPr>
          <a:xfrm>
            <a:off x="260059" y="4286774"/>
            <a:ext cx="2516696" cy="9934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FC87B9F-B6C3-4B5B-9C32-41BF4E43AB86}"/>
              </a:ext>
            </a:extLst>
          </p:cNvPr>
          <p:cNvSpPr/>
          <p:nvPr/>
        </p:nvSpPr>
        <p:spPr>
          <a:xfrm>
            <a:off x="364920" y="5280206"/>
            <a:ext cx="914400" cy="5333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7F678295-DE33-4C37-954F-F26537E827E7}"/>
              </a:ext>
            </a:extLst>
          </p:cNvPr>
          <p:cNvSpPr/>
          <p:nvPr/>
        </p:nvSpPr>
        <p:spPr>
          <a:xfrm>
            <a:off x="5931016" y="3923994"/>
            <a:ext cx="1518408" cy="4556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2DD0FED-35DA-45E6-BD2F-ECB79D304C9C}"/>
              </a:ext>
            </a:extLst>
          </p:cNvPr>
          <p:cNvSpPr/>
          <p:nvPr/>
        </p:nvSpPr>
        <p:spPr>
          <a:xfrm>
            <a:off x="5931016" y="4639120"/>
            <a:ext cx="1057013" cy="6075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13CE871-DA0E-41CC-9702-B85D1E4654DE}"/>
              </a:ext>
            </a:extLst>
          </p:cNvPr>
          <p:cNvSpPr/>
          <p:nvPr/>
        </p:nvSpPr>
        <p:spPr>
          <a:xfrm>
            <a:off x="5931016" y="5246658"/>
            <a:ext cx="1686188" cy="515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4196BB8-35DA-4E7F-84AA-69ECF075D940}"/>
              </a:ext>
            </a:extLst>
          </p:cNvPr>
          <p:cNvSpPr/>
          <p:nvPr/>
        </p:nvSpPr>
        <p:spPr>
          <a:xfrm>
            <a:off x="5721292" y="2441196"/>
            <a:ext cx="1518408" cy="6962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FAF9F52-BC0C-4F02-B9FB-27F093C50FFB}"/>
              </a:ext>
            </a:extLst>
          </p:cNvPr>
          <p:cNvSpPr/>
          <p:nvPr/>
        </p:nvSpPr>
        <p:spPr>
          <a:xfrm>
            <a:off x="973123" y="437340"/>
            <a:ext cx="1895912" cy="5357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5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77"/>
    </mc:Choice>
    <mc:Fallback xmlns="">
      <p:transition spd="slow" advTm="15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4DCECF-71ED-4326-882B-A310256B2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40" t="6395" r="-2693" b="3538"/>
          <a:stretch/>
        </p:blipFill>
        <p:spPr>
          <a:xfrm>
            <a:off x="0" y="438538"/>
            <a:ext cx="12192000" cy="61768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0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2"/>
    </mc:Choice>
    <mc:Fallback xmlns="">
      <p:transition spd="slow" advTm="2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F76784-CCCC-4D48-AC2E-FAA3CF23F2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8" t="6530" r="1353" b="3674"/>
          <a:stretch/>
        </p:blipFill>
        <p:spPr>
          <a:xfrm>
            <a:off x="167951" y="447868"/>
            <a:ext cx="11859208" cy="6158205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CF837184-5D19-43BA-9AB4-A8D9A9FC8003}"/>
              </a:ext>
            </a:extLst>
          </p:cNvPr>
          <p:cNvSpPr/>
          <p:nvPr/>
        </p:nvSpPr>
        <p:spPr>
          <a:xfrm>
            <a:off x="298579" y="1717419"/>
            <a:ext cx="978408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38604BB4-64CE-4047-988D-3E09D0284AAF}"/>
              </a:ext>
            </a:extLst>
          </p:cNvPr>
          <p:cNvSpPr/>
          <p:nvPr/>
        </p:nvSpPr>
        <p:spPr>
          <a:xfrm>
            <a:off x="298579" y="3526970"/>
            <a:ext cx="978408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179559B3-C591-4132-BA17-88C59584C649}"/>
              </a:ext>
            </a:extLst>
          </p:cNvPr>
          <p:cNvSpPr/>
          <p:nvPr/>
        </p:nvSpPr>
        <p:spPr>
          <a:xfrm>
            <a:off x="298579" y="830644"/>
            <a:ext cx="978408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615435EF-3BC3-4F93-92EF-EEFBC78A9EA5}"/>
              </a:ext>
            </a:extLst>
          </p:cNvPr>
          <p:cNvSpPr/>
          <p:nvPr/>
        </p:nvSpPr>
        <p:spPr>
          <a:xfrm>
            <a:off x="298579" y="2827175"/>
            <a:ext cx="978408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="" xmlns:a16="http://schemas.microsoft.com/office/drawing/2014/main" id="{A584A674-862C-4CBD-A3C9-CE979EFCC76E}"/>
              </a:ext>
            </a:extLst>
          </p:cNvPr>
          <p:cNvSpPr/>
          <p:nvPr/>
        </p:nvSpPr>
        <p:spPr>
          <a:xfrm>
            <a:off x="265268" y="2226195"/>
            <a:ext cx="978408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="" xmlns:a16="http://schemas.microsoft.com/office/drawing/2014/main" id="{B18914D1-839B-4F53-9235-F9D65A39E11F}"/>
              </a:ext>
            </a:extLst>
          </p:cNvPr>
          <p:cNvSpPr/>
          <p:nvPr/>
        </p:nvSpPr>
        <p:spPr>
          <a:xfrm>
            <a:off x="10235682" y="1376787"/>
            <a:ext cx="978408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7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58"/>
    </mc:Choice>
    <mc:Fallback xmlns="">
      <p:transition spd="slow" advTm="6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DB56C98-BEF2-4813-A0E3-EFFDCA026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" t="10340" r="818" b="3538"/>
          <a:stretch/>
        </p:blipFill>
        <p:spPr>
          <a:xfrm>
            <a:off x="101082" y="382555"/>
            <a:ext cx="11989836" cy="59062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0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06"/>
    </mc:Choice>
    <mc:Fallback xmlns="">
      <p:transition spd="slow" advTm="54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7.5|4.9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|8.1|7.3|8.2|1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7|4.7|13.4|8.6|13.2|14.5|20.1|15.4|7.6|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12.8|10.1|5.2|9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422</TotalTime>
  <Words>86</Words>
  <Application>Microsoft Office PowerPoint</Application>
  <PresentationFormat>Widescreen</PresentationFormat>
  <Paragraphs>20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Century Gothic</vt:lpstr>
      <vt:lpstr>Wingdings 2</vt:lpstr>
      <vt:lpstr>Quotable</vt:lpstr>
      <vt:lpstr>USING RILM ABSTRACTS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RILM ABSTRACTS</dc:title>
  <dc:creator>Muzo Bear</dc:creator>
  <cp:lastModifiedBy>Geoff Thomason</cp:lastModifiedBy>
  <cp:revision>24</cp:revision>
  <dcterms:created xsi:type="dcterms:W3CDTF">2020-09-25T13:13:50Z</dcterms:created>
  <dcterms:modified xsi:type="dcterms:W3CDTF">2020-10-07T13:04:57Z</dcterms:modified>
</cp:coreProperties>
</file>