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9" r:id="rId2"/>
    <p:sldId id="290" r:id="rId3"/>
    <p:sldId id="257" r:id="rId4"/>
    <p:sldId id="261" r:id="rId5"/>
    <p:sldId id="300" r:id="rId6"/>
    <p:sldId id="267" r:id="rId7"/>
    <p:sldId id="268" r:id="rId8"/>
    <p:sldId id="269" r:id="rId9"/>
    <p:sldId id="281" r:id="rId10"/>
    <p:sldId id="282" r:id="rId11"/>
    <p:sldId id="285" r:id="rId12"/>
    <p:sldId id="301" r:id="rId13"/>
    <p:sldId id="283" r:id="rId14"/>
    <p:sldId id="288" r:id="rId15"/>
    <p:sldId id="289" r:id="rId16"/>
    <p:sldId id="298" r:id="rId17"/>
    <p:sldId id="270" r:id="rId18"/>
    <p:sldId id="272" r:id="rId19"/>
    <p:sldId id="273" r:id="rId20"/>
    <p:sldId id="274" r:id="rId21"/>
    <p:sldId id="275" r:id="rId22"/>
    <p:sldId id="291" r:id="rId23"/>
    <p:sldId id="297" r:id="rId24"/>
    <p:sldId id="294" r:id="rId25"/>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99CCFF"/>
    <a:srgbClr val="D6D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562" autoAdjust="0"/>
    <p:restoredTop sz="99828" autoAdjust="0"/>
  </p:normalViewPr>
  <p:slideViewPr>
    <p:cSldViewPr>
      <p:cViewPr varScale="1">
        <p:scale>
          <a:sx n="86" d="100"/>
          <a:sy n="86" d="100"/>
        </p:scale>
        <p:origin x="96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724"/>
    </p:cViewPr>
  </p:sorterViewPr>
  <p:notesViewPr>
    <p:cSldViewPr>
      <p:cViewPr varScale="1">
        <p:scale>
          <a:sx n="145" d="100"/>
          <a:sy n="145" d="100"/>
        </p:scale>
        <p:origin x="-2232"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Times" pitchFamily="18" charset="0"/>
              </a:defRPr>
            </a:lvl1pPr>
          </a:lstStyle>
          <a:p>
            <a:pPr>
              <a:defRPr/>
            </a:pPr>
            <a:endParaRPr lang="en-GB"/>
          </a:p>
        </p:txBody>
      </p:sp>
      <p:sp>
        <p:nvSpPr>
          <p:cNvPr id="880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Times" pitchFamily="18" charset="0"/>
              </a:defRPr>
            </a:lvl1pPr>
          </a:lstStyle>
          <a:p>
            <a:pPr>
              <a:defRPr/>
            </a:pPr>
            <a:endParaRPr lang="en-GB"/>
          </a:p>
        </p:txBody>
      </p:sp>
      <p:sp>
        <p:nvSpPr>
          <p:cNvPr id="880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Times" pitchFamily="18" charset="0"/>
              </a:defRPr>
            </a:lvl1pPr>
          </a:lstStyle>
          <a:p>
            <a:pPr>
              <a:defRPr/>
            </a:pPr>
            <a:endParaRPr lang="en-GB"/>
          </a:p>
        </p:txBody>
      </p:sp>
      <p:sp>
        <p:nvSpPr>
          <p:cNvPr id="880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Times" pitchFamily="18" charset="0"/>
              </a:defRPr>
            </a:lvl1pPr>
          </a:lstStyle>
          <a:p>
            <a:pPr>
              <a:defRPr/>
            </a:pPr>
            <a:fld id="{DCEA9064-E847-4FCB-AC9D-1BA9C72973B4}" type="slidenum">
              <a:rPr lang="en-GB"/>
              <a:pPr>
                <a:defRPr/>
              </a:pPr>
              <a:t>‹#›</a:t>
            </a:fld>
            <a:endParaRPr lang="en-GB"/>
          </a:p>
        </p:txBody>
      </p:sp>
    </p:spTree>
    <p:extLst>
      <p:ext uri="{BB962C8B-B14F-4D97-AF65-F5344CB8AC3E}">
        <p14:creationId xmlns:p14="http://schemas.microsoft.com/office/powerpoint/2010/main" val="2925810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Times" pitchFamily="18" charset="0"/>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Times"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Times"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Times" pitchFamily="18" charset="0"/>
              </a:defRPr>
            </a:lvl1pPr>
          </a:lstStyle>
          <a:p>
            <a:pPr>
              <a:defRPr/>
            </a:pPr>
            <a:fld id="{2010BA75-CE13-43FF-A313-AFA8CFFB3433}" type="slidenum">
              <a:rPr lang="en-US"/>
              <a:pPr>
                <a:defRPr/>
              </a:pPr>
              <a:t>‹#›</a:t>
            </a:fld>
            <a:endParaRPr lang="en-US"/>
          </a:p>
        </p:txBody>
      </p:sp>
    </p:spTree>
    <p:extLst>
      <p:ext uri="{BB962C8B-B14F-4D97-AF65-F5344CB8AC3E}">
        <p14:creationId xmlns:p14="http://schemas.microsoft.com/office/powerpoint/2010/main" val="12827199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4478C9B-5C1B-48C1-ABBA-9737EDBC64CC}" type="slidenum">
              <a:rPr lang="en-US" sz="1200">
                <a:latin typeface="Times" pitchFamily="18" charset="0"/>
              </a:rPr>
              <a:pPr/>
              <a:t>1</a:t>
            </a:fld>
            <a:endParaRPr lang="en-US" sz="1200">
              <a:latin typeface="Times" pitchFamily="18" charset="0"/>
            </a:endParaRPr>
          </a:p>
        </p:txBody>
      </p:sp>
      <p:sp>
        <p:nvSpPr>
          <p:cNvPr id="33795" name="Rectangle 2"/>
          <p:cNvSpPr>
            <a:spLocks noGrp="1" noRot="1" noChangeAspect="1" noChangeArrowheads="1" noTextEdit="1"/>
          </p:cNvSpPr>
          <p:nvPr>
            <p:ph type="sldImg"/>
          </p:nvPr>
        </p:nvSpPr>
        <p:spPr>
          <a:xfrm>
            <a:off x="917575" y="744538"/>
            <a:ext cx="4962525" cy="3722687"/>
          </a:xfrm>
          <a:ln/>
        </p:spPr>
      </p:sp>
      <p:sp>
        <p:nvSpPr>
          <p:cNvPr id="33796"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3C81FE1-7238-4C3D-8E43-1D22C71E8B61}" type="slidenum">
              <a:rPr lang="en-US" sz="1200">
                <a:latin typeface="Times" pitchFamily="18" charset="0"/>
              </a:rPr>
              <a:pPr/>
              <a:t>3</a:t>
            </a:fld>
            <a:endParaRPr lang="en-US" sz="1200">
              <a:latin typeface="Times" pitchFamily="18" charset="0"/>
            </a:endParaRPr>
          </a:p>
        </p:txBody>
      </p:sp>
      <p:sp>
        <p:nvSpPr>
          <p:cNvPr id="34819"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63096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004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751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074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18274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54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258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5265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32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0971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7317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800">
          <a:solidFill>
            <a:schemeClr val="bg2"/>
          </a:solidFill>
          <a:latin typeface="+mj-lt"/>
          <a:ea typeface="+mj-ea"/>
          <a:cs typeface="+mj-cs"/>
        </a:defRPr>
      </a:lvl1pPr>
      <a:lvl2pPr algn="l" rtl="0" eaLnBrk="0" fontAlgn="base" hangingPunct="0">
        <a:spcBef>
          <a:spcPct val="0"/>
        </a:spcBef>
        <a:spcAft>
          <a:spcPct val="0"/>
        </a:spcAft>
        <a:defRPr sz="2800">
          <a:solidFill>
            <a:schemeClr val="bg2"/>
          </a:solidFill>
          <a:latin typeface="Arial" charset="0"/>
        </a:defRPr>
      </a:lvl2pPr>
      <a:lvl3pPr algn="l" rtl="0" eaLnBrk="0" fontAlgn="base" hangingPunct="0">
        <a:spcBef>
          <a:spcPct val="0"/>
        </a:spcBef>
        <a:spcAft>
          <a:spcPct val="0"/>
        </a:spcAft>
        <a:defRPr sz="2800">
          <a:solidFill>
            <a:schemeClr val="bg2"/>
          </a:solidFill>
          <a:latin typeface="Arial" charset="0"/>
        </a:defRPr>
      </a:lvl3pPr>
      <a:lvl4pPr algn="l" rtl="0" eaLnBrk="0" fontAlgn="base" hangingPunct="0">
        <a:spcBef>
          <a:spcPct val="0"/>
        </a:spcBef>
        <a:spcAft>
          <a:spcPct val="0"/>
        </a:spcAft>
        <a:defRPr sz="2800">
          <a:solidFill>
            <a:schemeClr val="bg2"/>
          </a:solidFill>
          <a:latin typeface="Arial" charset="0"/>
        </a:defRPr>
      </a:lvl4pPr>
      <a:lvl5pPr algn="l" rtl="0" eaLnBrk="0" fontAlgn="base" hangingPunct="0">
        <a:spcBef>
          <a:spcPct val="0"/>
        </a:spcBef>
        <a:spcAft>
          <a:spcPct val="0"/>
        </a:spcAft>
        <a:defRPr sz="2800">
          <a:solidFill>
            <a:schemeClr val="bg2"/>
          </a:solidFill>
          <a:latin typeface="Arial" charset="0"/>
        </a:defRPr>
      </a:lvl5pPr>
      <a:lvl6pPr marL="457200" algn="l" rtl="0" fontAlgn="base">
        <a:spcBef>
          <a:spcPct val="0"/>
        </a:spcBef>
        <a:spcAft>
          <a:spcPct val="0"/>
        </a:spcAft>
        <a:defRPr sz="2800">
          <a:solidFill>
            <a:schemeClr val="bg2"/>
          </a:solidFill>
          <a:latin typeface="Arial" charset="0"/>
        </a:defRPr>
      </a:lvl6pPr>
      <a:lvl7pPr marL="914400" algn="l" rtl="0" fontAlgn="base">
        <a:spcBef>
          <a:spcPct val="0"/>
        </a:spcBef>
        <a:spcAft>
          <a:spcPct val="0"/>
        </a:spcAft>
        <a:defRPr sz="2800">
          <a:solidFill>
            <a:schemeClr val="bg2"/>
          </a:solidFill>
          <a:latin typeface="Arial" charset="0"/>
        </a:defRPr>
      </a:lvl7pPr>
      <a:lvl8pPr marL="1371600" algn="l" rtl="0" fontAlgn="base">
        <a:spcBef>
          <a:spcPct val="0"/>
        </a:spcBef>
        <a:spcAft>
          <a:spcPct val="0"/>
        </a:spcAft>
        <a:defRPr sz="2800">
          <a:solidFill>
            <a:schemeClr val="bg2"/>
          </a:solidFill>
          <a:latin typeface="Arial" charset="0"/>
        </a:defRPr>
      </a:lvl8pPr>
      <a:lvl9pPr marL="1828800" algn="l" rtl="0" fontAlgn="base">
        <a:spcBef>
          <a:spcPct val="0"/>
        </a:spcBef>
        <a:spcAft>
          <a:spcPct val="0"/>
        </a:spcAft>
        <a:defRPr sz="2800">
          <a:solidFill>
            <a:schemeClr val="bg2"/>
          </a:solidFill>
          <a:latin typeface="Arial" charset="0"/>
        </a:defRPr>
      </a:lvl9pPr>
    </p:titleStyle>
    <p:bodyStyle>
      <a:lvl1pPr marL="342900" indent="-342900" algn="l" rtl="0" eaLnBrk="0" fontAlgn="base" hangingPunct="0">
        <a:spcBef>
          <a:spcPct val="20000"/>
        </a:spcBef>
        <a:spcAft>
          <a:spcPct val="0"/>
        </a:spcAft>
        <a:defRPr>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pitchFamily="18" charset="0"/>
        </a:defRPr>
      </a:lvl2pPr>
      <a:lvl3pPr marL="1143000" indent="-228600" algn="l" rtl="0" eaLnBrk="0" fontAlgn="base" hangingPunct="0">
        <a:spcBef>
          <a:spcPct val="20000"/>
        </a:spcBef>
        <a:spcAft>
          <a:spcPct val="0"/>
        </a:spcAft>
        <a:buChar char="•"/>
        <a:defRPr sz="2400">
          <a:solidFill>
            <a:schemeClr val="tx1"/>
          </a:solidFill>
          <a:latin typeface="Times" pitchFamily="18" charset="0"/>
        </a:defRPr>
      </a:lvl3pPr>
      <a:lvl4pPr marL="1600200" indent="-228600" algn="l" rtl="0" eaLnBrk="0" fontAlgn="base" hangingPunct="0">
        <a:spcBef>
          <a:spcPct val="20000"/>
        </a:spcBef>
        <a:spcAft>
          <a:spcPct val="0"/>
        </a:spcAft>
        <a:buChar char="–"/>
        <a:defRPr sz="2000">
          <a:solidFill>
            <a:schemeClr val="tx1"/>
          </a:solidFill>
          <a:latin typeface="Times" pitchFamily="18" charset="0"/>
        </a:defRPr>
      </a:lvl4pPr>
      <a:lvl5pPr marL="2057400" indent="-228600" algn="l" rtl="0" eaLnBrk="0" fontAlgn="base" hangingPunct="0">
        <a:spcBef>
          <a:spcPct val="20000"/>
        </a:spcBef>
        <a:spcAft>
          <a:spcPct val="0"/>
        </a:spcAft>
        <a:buChar char="»"/>
        <a:defRPr sz="2000">
          <a:solidFill>
            <a:schemeClr val="tx1"/>
          </a:solidFill>
          <a:latin typeface="Times" pitchFamily="18" charset="0"/>
        </a:defRPr>
      </a:lvl5pPr>
      <a:lvl6pPr marL="2514600" indent="-228600" algn="l" rtl="0" fontAlgn="base">
        <a:spcBef>
          <a:spcPct val="20000"/>
        </a:spcBef>
        <a:spcAft>
          <a:spcPct val="0"/>
        </a:spcAft>
        <a:buChar char="»"/>
        <a:defRPr sz="2000">
          <a:solidFill>
            <a:schemeClr val="tx1"/>
          </a:solidFill>
          <a:latin typeface="Times" pitchFamily="18" charset="0"/>
        </a:defRPr>
      </a:lvl6pPr>
      <a:lvl7pPr marL="2971800" indent="-228600" algn="l" rtl="0" fontAlgn="base">
        <a:spcBef>
          <a:spcPct val="20000"/>
        </a:spcBef>
        <a:spcAft>
          <a:spcPct val="0"/>
        </a:spcAft>
        <a:buChar char="»"/>
        <a:defRPr sz="2000">
          <a:solidFill>
            <a:schemeClr val="tx1"/>
          </a:solidFill>
          <a:latin typeface="Times" pitchFamily="18" charset="0"/>
        </a:defRPr>
      </a:lvl7pPr>
      <a:lvl8pPr marL="3429000" indent="-228600" algn="l" rtl="0" fontAlgn="base">
        <a:spcBef>
          <a:spcPct val="20000"/>
        </a:spcBef>
        <a:spcAft>
          <a:spcPct val="0"/>
        </a:spcAft>
        <a:buChar char="»"/>
        <a:defRPr sz="2000">
          <a:solidFill>
            <a:schemeClr val="tx1"/>
          </a:solidFill>
          <a:latin typeface="Times" pitchFamily="18" charset="0"/>
        </a:defRPr>
      </a:lvl8pPr>
      <a:lvl9pPr marL="3886200" indent="-228600" algn="l" rtl="0" fontAlgn="base">
        <a:spcBef>
          <a:spcPct val="20000"/>
        </a:spcBef>
        <a:spcAft>
          <a:spcPct val="0"/>
        </a:spcAft>
        <a:buChar char="»"/>
        <a:defRPr sz="2000">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catalogue.rncm.ac.uk/"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intranet.rncm.ac.uk/RNCM%20Documents/Forms/AllItems.aspx?RootFolder=/RNCM%20Documents/Library&amp;View=%7b50ECFDBF-61F6-446D-AD65-D1775575A92C%7d"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
          <p:cNvSpPr>
            <a:spLocks noGrp="1" noChangeArrowheads="1"/>
          </p:cNvSpPr>
          <p:nvPr>
            <p:ph type="ctrTitle"/>
          </p:nvPr>
        </p:nvSpPr>
        <p:spPr bwMode="auto">
          <a:xfrm>
            <a:off x="0" y="1341438"/>
            <a:ext cx="9396413"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spcBef>
                <a:spcPct val="50000"/>
              </a:spcBef>
            </a:pPr>
            <a:r>
              <a:rPr lang="en-US">
                <a:solidFill>
                  <a:schemeClr val="bg1"/>
                </a:solidFill>
              </a:rPr>
              <a:t>A user’s guide to the RNCM Library catalogue</a:t>
            </a:r>
          </a:p>
        </p:txBody>
      </p:sp>
      <p:sp>
        <p:nvSpPr>
          <p:cNvPr id="1028" name="Rectangle 8"/>
          <p:cNvSpPr>
            <a:spLocks noChangeArrowheads="1"/>
          </p:cNvSpPr>
          <p:nvPr/>
        </p:nvSpPr>
        <p:spPr bwMode="auto">
          <a:xfrm>
            <a:off x="719138" y="5576888"/>
            <a:ext cx="7772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800">
                <a:solidFill>
                  <a:schemeClr val="bg2"/>
                </a:solidFill>
                <a:ea typeface="ＭＳ Ｐゴシック" pitchFamily="34" charset="-128"/>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ChangeArrowheads="1"/>
          </p:cNvSpPr>
          <p:nvPr/>
        </p:nvSpPr>
        <p:spPr bwMode="auto">
          <a:xfrm>
            <a:off x="684213" y="404813"/>
            <a:ext cx="6769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000" dirty="0"/>
              <a:t>You will see a list of catalogue records which contain the words you’ve searched with. Some of these are brief records for items in the Library</a:t>
            </a:r>
          </a:p>
        </p:txBody>
      </p:sp>
      <p:sp>
        <p:nvSpPr>
          <p:cNvPr id="13315" name="Text Box 10"/>
          <p:cNvSpPr txBox="1">
            <a:spLocks noChangeArrowheads="1"/>
          </p:cNvSpPr>
          <p:nvPr/>
        </p:nvSpPr>
        <p:spPr bwMode="auto">
          <a:xfrm>
            <a:off x="971550" y="5445125"/>
            <a:ext cx="6553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GB" sz="2000" dirty="0"/>
              <a:t>Others are a description of the piece and a listing of where it can be found for example within a volume of sheet music, CD or DVD</a:t>
            </a:r>
          </a:p>
        </p:txBody>
      </p:sp>
      <p:pic>
        <p:nvPicPr>
          <p:cNvPr id="2" name="Picture 1">
            <a:extLst>
              <a:ext uri="{FF2B5EF4-FFF2-40B4-BE49-F238E27FC236}">
                <a16:creationId xmlns:a16="http://schemas.microsoft.com/office/drawing/2014/main" id="{E1C18FDE-737E-4F89-A74E-08DBD5775B2D}"/>
              </a:ext>
            </a:extLst>
          </p:cNvPr>
          <p:cNvPicPr>
            <a:picLocks noChangeAspect="1"/>
          </p:cNvPicPr>
          <p:nvPr/>
        </p:nvPicPr>
        <p:blipFill rotWithShape="1">
          <a:blip r:embed="rId2"/>
          <a:srcRect l="9838" t="8002" r="10624" b="9401"/>
          <a:stretch/>
        </p:blipFill>
        <p:spPr>
          <a:xfrm>
            <a:off x="899592" y="1553717"/>
            <a:ext cx="6048672" cy="3533277"/>
          </a:xfrm>
          <a:prstGeom prst="rect">
            <a:avLst/>
          </a:prstGeom>
        </p:spPr>
      </p:pic>
      <p:sp>
        <p:nvSpPr>
          <p:cNvPr id="13317" name="Line 14"/>
          <p:cNvSpPr>
            <a:spLocks noChangeShapeType="1"/>
          </p:cNvSpPr>
          <p:nvPr/>
        </p:nvSpPr>
        <p:spPr bwMode="auto">
          <a:xfrm flipH="1">
            <a:off x="2627784" y="1268859"/>
            <a:ext cx="1800200" cy="28082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8" name="Line 16"/>
          <p:cNvSpPr>
            <a:spLocks noChangeShapeType="1"/>
          </p:cNvSpPr>
          <p:nvPr/>
        </p:nvSpPr>
        <p:spPr bwMode="auto">
          <a:xfrm flipH="1" flipV="1">
            <a:off x="3419871" y="3501008"/>
            <a:ext cx="1333190" cy="1801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2" name="Text Box 10"/>
          <p:cNvSpPr txBox="1">
            <a:spLocks noChangeArrowheads="1"/>
          </p:cNvSpPr>
          <p:nvPr/>
        </p:nvSpPr>
        <p:spPr bwMode="auto">
          <a:xfrm>
            <a:off x="611188" y="260350"/>
            <a:ext cx="6624637" cy="14465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b="1" dirty="0"/>
              <a:t>Brief record</a:t>
            </a:r>
          </a:p>
          <a:p>
            <a:endParaRPr lang="en-GB" sz="800" b="1" dirty="0"/>
          </a:p>
          <a:p>
            <a:r>
              <a:rPr lang="en-GB" sz="2000" dirty="0"/>
              <a:t>A brief record gives you enough information to be able to identify whether this is the copy you want e.g. this is an </a:t>
            </a:r>
            <a:r>
              <a:rPr lang="en-GB" sz="2000" dirty="0" err="1"/>
              <a:t>Augener</a:t>
            </a:r>
            <a:r>
              <a:rPr lang="en-GB" sz="2000" dirty="0"/>
              <a:t> edition</a:t>
            </a:r>
          </a:p>
        </p:txBody>
      </p:sp>
      <p:sp>
        <p:nvSpPr>
          <p:cNvPr id="69643" name="Text Box 11"/>
          <p:cNvSpPr txBox="1">
            <a:spLocks noChangeArrowheads="1"/>
          </p:cNvSpPr>
          <p:nvPr/>
        </p:nvSpPr>
        <p:spPr bwMode="auto">
          <a:xfrm>
            <a:off x="490885" y="3350140"/>
            <a:ext cx="7993062" cy="2246769"/>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a:t>From this information you can see where the item is shelved in the Library (the shelf mark), in this case M 231 BEE. This particular item is in the Sliding Stacks. You can ask at the Library counter for this.</a:t>
            </a:r>
          </a:p>
          <a:p>
            <a:endParaRPr lang="en-US" sz="2000" dirty="0"/>
          </a:p>
          <a:p>
            <a:r>
              <a:rPr lang="en-US" sz="2000" dirty="0"/>
              <a:t>If the item says LENDING, it is on the main Library shelves.</a:t>
            </a:r>
          </a:p>
          <a:p>
            <a:endParaRPr lang="en-US" sz="2000" dirty="0"/>
          </a:p>
          <a:p>
            <a:r>
              <a:rPr lang="en-US" sz="2000" dirty="0"/>
              <a:t>You can also Reserve the item from here.</a:t>
            </a:r>
            <a:endParaRPr lang="en-GB" sz="2000" dirty="0"/>
          </a:p>
        </p:txBody>
      </p:sp>
      <p:pic>
        <p:nvPicPr>
          <p:cNvPr id="6" name="Picture 5">
            <a:extLst>
              <a:ext uri="{FF2B5EF4-FFF2-40B4-BE49-F238E27FC236}">
                <a16:creationId xmlns:a16="http://schemas.microsoft.com/office/drawing/2014/main" id="{E7328523-15E3-4536-B0F7-51DCC78AFD2D}"/>
              </a:ext>
            </a:extLst>
          </p:cNvPr>
          <p:cNvPicPr/>
          <p:nvPr/>
        </p:nvPicPr>
        <p:blipFill rotWithShape="1">
          <a:blip r:embed="rId2"/>
          <a:srcRect l="10104" t="56728" r="54665" b="19636"/>
          <a:stretch/>
        </p:blipFill>
        <p:spPr bwMode="auto">
          <a:xfrm>
            <a:off x="1115616" y="1916832"/>
            <a:ext cx="3600400" cy="129614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9642"/>
                                        </p:tgtEl>
                                        <p:attrNameLst>
                                          <p:attrName>style.visibility</p:attrName>
                                        </p:attrNameLst>
                                      </p:cBhvr>
                                      <p:to>
                                        <p:strVal val="visible"/>
                                      </p:to>
                                    </p:set>
                                    <p:anim calcmode="lin" valueType="num">
                                      <p:cBhvr additive="base">
                                        <p:cTn id="7" dur="1000" fill="hold"/>
                                        <p:tgtEl>
                                          <p:spTgt spid="69642"/>
                                        </p:tgtEl>
                                        <p:attrNameLst>
                                          <p:attrName>ppt_x</p:attrName>
                                        </p:attrNameLst>
                                      </p:cBhvr>
                                      <p:tavLst>
                                        <p:tav tm="0">
                                          <p:val>
                                            <p:strVal val="#ppt_x"/>
                                          </p:val>
                                        </p:tav>
                                        <p:tav tm="100000">
                                          <p:val>
                                            <p:strVal val="#ppt_x"/>
                                          </p:val>
                                        </p:tav>
                                      </p:tavLst>
                                    </p:anim>
                                    <p:anim calcmode="lin" valueType="num">
                                      <p:cBhvr additive="base">
                                        <p:cTn id="8" dur="1000" fill="hold"/>
                                        <p:tgtEl>
                                          <p:spTgt spid="696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43"/>
                                        </p:tgtEl>
                                        <p:attrNameLst>
                                          <p:attrName>style.visibility</p:attrName>
                                        </p:attrNameLst>
                                      </p:cBhvr>
                                      <p:to>
                                        <p:strVal val="visible"/>
                                      </p:to>
                                    </p:set>
                                    <p:anim calcmode="lin" valueType="num">
                                      <p:cBhvr additive="base">
                                        <p:cTn id="13" dur="1000" fill="hold"/>
                                        <p:tgtEl>
                                          <p:spTgt spid="69643"/>
                                        </p:tgtEl>
                                        <p:attrNameLst>
                                          <p:attrName>ppt_x</p:attrName>
                                        </p:attrNameLst>
                                      </p:cBhvr>
                                      <p:tavLst>
                                        <p:tav tm="0">
                                          <p:val>
                                            <p:strVal val="#ppt_x"/>
                                          </p:val>
                                        </p:tav>
                                        <p:tav tm="100000">
                                          <p:val>
                                            <p:strVal val="#ppt_x"/>
                                          </p:val>
                                        </p:tav>
                                      </p:tavLst>
                                    </p:anim>
                                    <p:anim calcmode="lin" valueType="num">
                                      <p:cBhvr additive="base">
                                        <p:cTn id="14" dur="1000" fill="hold"/>
                                        <p:tgtEl>
                                          <p:spTgt spid="69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2" grpId="0"/>
      <p:bldP spid="696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2" name="Text Box 10"/>
          <p:cNvSpPr txBox="1">
            <a:spLocks noChangeArrowheads="1"/>
          </p:cNvSpPr>
          <p:nvPr/>
        </p:nvSpPr>
        <p:spPr bwMode="auto">
          <a:xfrm>
            <a:off x="611188" y="260350"/>
            <a:ext cx="6624637" cy="101566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a:t>The top item on your original results list shows that this sonata can be found in various volumes of music, CDs and DVDs</a:t>
            </a:r>
          </a:p>
        </p:txBody>
      </p:sp>
      <p:sp>
        <p:nvSpPr>
          <p:cNvPr id="69643" name="Text Box 11"/>
          <p:cNvSpPr txBox="1">
            <a:spLocks noChangeArrowheads="1"/>
          </p:cNvSpPr>
          <p:nvPr/>
        </p:nvSpPr>
        <p:spPr bwMode="auto">
          <a:xfrm>
            <a:off x="526745" y="2132856"/>
            <a:ext cx="7993062" cy="101566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a:t>Click on this link to give a full list of items containing the sonata, then click on the item which you need from the list, for example for the edition edited by Jonathan Del Mar, click on the item shown</a:t>
            </a:r>
          </a:p>
        </p:txBody>
      </p:sp>
      <p:pic>
        <p:nvPicPr>
          <p:cNvPr id="2" name="Picture 1">
            <a:extLst>
              <a:ext uri="{FF2B5EF4-FFF2-40B4-BE49-F238E27FC236}">
                <a16:creationId xmlns:a16="http://schemas.microsoft.com/office/drawing/2014/main" id="{DCC20F35-A8C9-4FD9-A618-A48939E6AAAA}"/>
              </a:ext>
            </a:extLst>
          </p:cNvPr>
          <p:cNvPicPr>
            <a:picLocks noChangeAspect="1"/>
          </p:cNvPicPr>
          <p:nvPr/>
        </p:nvPicPr>
        <p:blipFill rotWithShape="1">
          <a:blip r:embed="rId2"/>
          <a:srcRect l="12587" t="41076" r="36613" b="41069"/>
          <a:stretch/>
        </p:blipFill>
        <p:spPr>
          <a:xfrm>
            <a:off x="1115616" y="1325957"/>
            <a:ext cx="4645198" cy="918388"/>
          </a:xfrm>
          <a:prstGeom prst="rect">
            <a:avLst/>
          </a:prstGeom>
        </p:spPr>
      </p:pic>
      <p:pic>
        <p:nvPicPr>
          <p:cNvPr id="3" name="Picture 2">
            <a:extLst>
              <a:ext uri="{FF2B5EF4-FFF2-40B4-BE49-F238E27FC236}">
                <a16:creationId xmlns:a16="http://schemas.microsoft.com/office/drawing/2014/main" id="{2866A386-D0C4-4BE6-9745-626051976ED0}"/>
              </a:ext>
            </a:extLst>
          </p:cNvPr>
          <p:cNvPicPr>
            <a:picLocks noChangeAspect="1"/>
          </p:cNvPicPr>
          <p:nvPr/>
        </p:nvPicPr>
        <p:blipFill rotWithShape="1">
          <a:blip r:embed="rId3"/>
          <a:srcRect l="13775" t="30401" r="3538" b="12201"/>
          <a:stretch/>
        </p:blipFill>
        <p:spPr>
          <a:xfrm>
            <a:off x="958967" y="3148519"/>
            <a:ext cx="7560840" cy="2952328"/>
          </a:xfrm>
          <a:prstGeom prst="rect">
            <a:avLst/>
          </a:prstGeom>
        </p:spPr>
      </p:pic>
      <p:sp>
        <p:nvSpPr>
          <p:cNvPr id="4" name="Oval 3">
            <a:extLst>
              <a:ext uri="{FF2B5EF4-FFF2-40B4-BE49-F238E27FC236}">
                <a16:creationId xmlns:a16="http://schemas.microsoft.com/office/drawing/2014/main" id="{091B7B8C-8ECF-4D12-A908-5C471A1EE873}"/>
              </a:ext>
            </a:extLst>
          </p:cNvPr>
          <p:cNvSpPr/>
          <p:nvPr/>
        </p:nvSpPr>
        <p:spPr bwMode="auto">
          <a:xfrm>
            <a:off x="958967" y="5280015"/>
            <a:ext cx="4176464" cy="504056"/>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48906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9642"/>
                                        </p:tgtEl>
                                        <p:attrNameLst>
                                          <p:attrName>style.visibility</p:attrName>
                                        </p:attrNameLst>
                                      </p:cBhvr>
                                      <p:to>
                                        <p:strVal val="visible"/>
                                      </p:to>
                                    </p:set>
                                    <p:anim calcmode="lin" valueType="num">
                                      <p:cBhvr additive="base">
                                        <p:cTn id="7" dur="1000" fill="hold"/>
                                        <p:tgtEl>
                                          <p:spTgt spid="69642"/>
                                        </p:tgtEl>
                                        <p:attrNameLst>
                                          <p:attrName>ppt_x</p:attrName>
                                        </p:attrNameLst>
                                      </p:cBhvr>
                                      <p:tavLst>
                                        <p:tav tm="0">
                                          <p:val>
                                            <p:strVal val="#ppt_x"/>
                                          </p:val>
                                        </p:tav>
                                        <p:tav tm="100000">
                                          <p:val>
                                            <p:strVal val="#ppt_x"/>
                                          </p:val>
                                        </p:tav>
                                      </p:tavLst>
                                    </p:anim>
                                    <p:anim calcmode="lin" valueType="num">
                                      <p:cBhvr additive="base">
                                        <p:cTn id="8" dur="1000" fill="hold"/>
                                        <p:tgtEl>
                                          <p:spTgt spid="696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43"/>
                                        </p:tgtEl>
                                        <p:attrNameLst>
                                          <p:attrName>style.visibility</p:attrName>
                                        </p:attrNameLst>
                                      </p:cBhvr>
                                      <p:to>
                                        <p:strVal val="visible"/>
                                      </p:to>
                                    </p:set>
                                    <p:anim calcmode="lin" valueType="num">
                                      <p:cBhvr additive="base">
                                        <p:cTn id="13" dur="1000" fill="hold"/>
                                        <p:tgtEl>
                                          <p:spTgt spid="69643"/>
                                        </p:tgtEl>
                                        <p:attrNameLst>
                                          <p:attrName>ppt_x</p:attrName>
                                        </p:attrNameLst>
                                      </p:cBhvr>
                                      <p:tavLst>
                                        <p:tav tm="0">
                                          <p:val>
                                            <p:strVal val="#ppt_x"/>
                                          </p:val>
                                        </p:tav>
                                        <p:tav tm="100000">
                                          <p:val>
                                            <p:strVal val="#ppt_x"/>
                                          </p:val>
                                        </p:tav>
                                      </p:tavLst>
                                    </p:anim>
                                    <p:anim calcmode="lin" valueType="num">
                                      <p:cBhvr additive="base">
                                        <p:cTn id="14" dur="1000" fill="hold"/>
                                        <p:tgtEl>
                                          <p:spTgt spid="69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2" grpId="0"/>
      <p:bldP spid="696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950913" y="614363"/>
            <a:ext cx="5853112"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b="1" dirty="0"/>
              <a:t>Full record</a:t>
            </a:r>
          </a:p>
          <a:p>
            <a:endParaRPr lang="en-GB" sz="800" b="1" dirty="0"/>
          </a:p>
          <a:p>
            <a:r>
              <a:rPr lang="en-GB" sz="2000" dirty="0"/>
              <a:t>This contains the full bibliographic description for the item and the holdings information</a:t>
            </a:r>
          </a:p>
        </p:txBody>
      </p:sp>
      <p:sp>
        <p:nvSpPr>
          <p:cNvPr id="15363" name="Text Box 9"/>
          <p:cNvSpPr txBox="1">
            <a:spLocks noChangeArrowheads="1"/>
          </p:cNvSpPr>
          <p:nvPr/>
        </p:nvSpPr>
        <p:spPr bwMode="auto">
          <a:xfrm>
            <a:off x="7273924" y="4158853"/>
            <a:ext cx="1618555" cy="646331"/>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GB" sz="1200" dirty="0"/>
              <a:t>These are the subject terms assigned to the item</a:t>
            </a:r>
          </a:p>
        </p:txBody>
      </p:sp>
      <p:sp>
        <p:nvSpPr>
          <p:cNvPr id="15364" name="Text Box 10"/>
          <p:cNvSpPr txBox="1">
            <a:spLocks noChangeArrowheads="1"/>
          </p:cNvSpPr>
          <p:nvPr/>
        </p:nvSpPr>
        <p:spPr bwMode="auto">
          <a:xfrm>
            <a:off x="7059613" y="1341438"/>
            <a:ext cx="1727200" cy="8223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GB" sz="1200"/>
              <a:t>This shows you the number of parts the item contains and its physical size</a:t>
            </a:r>
          </a:p>
        </p:txBody>
      </p:sp>
      <p:sp>
        <p:nvSpPr>
          <p:cNvPr id="15365" name="Text Box 11"/>
          <p:cNvSpPr txBox="1">
            <a:spLocks noChangeArrowheads="1"/>
          </p:cNvSpPr>
          <p:nvPr/>
        </p:nvSpPr>
        <p:spPr bwMode="auto">
          <a:xfrm>
            <a:off x="1476375" y="5876925"/>
            <a:ext cx="5616575" cy="646331"/>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1200" dirty="0"/>
              <a:t>This section shows the contents of the volume, including the piece you’re searching for. These are all hyperlinks, so you can click on them and go straight to other items containing the same piece</a:t>
            </a:r>
          </a:p>
        </p:txBody>
      </p:sp>
      <p:pic>
        <p:nvPicPr>
          <p:cNvPr id="2" name="Picture 1">
            <a:extLst>
              <a:ext uri="{FF2B5EF4-FFF2-40B4-BE49-F238E27FC236}">
                <a16:creationId xmlns:a16="http://schemas.microsoft.com/office/drawing/2014/main" id="{B3863AFF-6206-4B77-BF0B-F04102FB98A9}"/>
              </a:ext>
            </a:extLst>
          </p:cNvPr>
          <p:cNvPicPr>
            <a:picLocks noChangeAspect="1"/>
          </p:cNvPicPr>
          <p:nvPr/>
        </p:nvPicPr>
        <p:blipFill rotWithShape="1">
          <a:blip r:embed="rId2"/>
          <a:srcRect l="13775" t="9414" r="16138" b="7993"/>
          <a:stretch/>
        </p:blipFill>
        <p:spPr>
          <a:xfrm>
            <a:off x="889138" y="1773238"/>
            <a:ext cx="5976660" cy="3961755"/>
          </a:xfrm>
          <a:prstGeom prst="rect">
            <a:avLst/>
          </a:prstGeom>
        </p:spPr>
      </p:pic>
      <p:sp>
        <p:nvSpPr>
          <p:cNvPr id="15369" name="Line 17"/>
          <p:cNvSpPr>
            <a:spLocks noChangeShapeType="1"/>
          </p:cNvSpPr>
          <p:nvPr/>
        </p:nvSpPr>
        <p:spPr bwMode="auto">
          <a:xfrm flipH="1">
            <a:off x="2915816" y="1773238"/>
            <a:ext cx="4143796" cy="136773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68" name="Line 16"/>
          <p:cNvSpPr>
            <a:spLocks noChangeShapeType="1"/>
          </p:cNvSpPr>
          <p:nvPr/>
        </p:nvSpPr>
        <p:spPr bwMode="auto">
          <a:xfrm flipH="1" flipV="1">
            <a:off x="2627795" y="3356992"/>
            <a:ext cx="4646129" cy="10081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66" name="Line 14"/>
          <p:cNvSpPr>
            <a:spLocks noChangeShapeType="1"/>
          </p:cNvSpPr>
          <p:nvPr/>
        </p:nvSpPr>
        <p:spPr bwMode="auto">
          <a:xfrm flipH="1" flipV="1">
            <a:off x="3419872" y="5157191"/>
            <a:ext cx="288528" cy="7197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F02338-1EEA-4A90-ABF5-881BC7C8BA51}"/>
              </a:ext>
            </a:extLst>
          </p:cNvPr>
          <p:cNvPicPr>
            <a:picLocks noChangeAspect="1"/>
          </p:cNvPicPr>
          <p:nvPr/>
        </p:nvPicPr>
        <p:blipFill rotWithShape="1">
          <a:blip r:embed="rId2"/>
          <a:srcRect l="14563" t="64001" r="37400" b="10800"/>
          <a:stretch/>
        </p:blipFill>
        <p:spPr>
          <a:xfrm>
            <a:off x="1575275" y="4797152"/>
            <a:ext cx="4392488" cy="1296144"/>
          </a:xfrm>
          <a:prstGeom prst="rect">
            <a:avLst/>
          </a:prstGeom>
        </p:spPr>
      </p:pic>
      <p:sp>
        <p:nvSpPr>
          <p:cNvPr id="17410" name="Text Box 4"/>
          <p:cNvSpPr txBox="1">
            <a:spLocks noChangeArrowheads="1"/>
          </p:cNvSpPr>
          <p:nvPr/>
        </p:nvSpPr>
        <p:spPr bwMode="auto">
          <a:xfrm>
            <a:off x="539750" y="476250"/>
            <a:ext cx="76327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dirty="0"/>
              <a:t>Further down the screen, you can find the </a:t>
            </a:r>
          </a:p>
          <a:p>
            <a:r>
              <a:rPr lang="en-GB" dirty="0"/>
              <a:t>item details, including where to find it in the </a:t>
            </a:r>
          </a:p>
          <a:p>
            <a:r>
              <a:rPr lang="en-GB" dirty="0"/>
              <a:t>Library.</a:t>
            </a:r>
          </a:p>
          <a:p>
            <a:r>
              <a:rPr lang="en-GB" sz="2000" dirty="0"/>
              <a:t>The </a:t>
            </a:r>
            <a:r>
              <a:rPr lang="en-GB" sz="2000" b="1" dirty="0"/>
              <a:t>item category </a:t>
            </a:r>
            <a:r>
              <a:rPr lang="en-GB" sz="2000" dirty="0"/>
              <a:t>tells you what kind of material the item is:</a:t>
            </a:r>
          </a:p>
          <a:p>
            <a:endParaRPr lang="en-GB" sz="2000" dirty="0"/>
          </a:p>
          <a:p>
            <a:r>
              <a:rPr lang="en-GB" sz="2000" dirty="0"/>
              <a:t>Music = Printed music</a:t>
            </a:r>
          </a:p>
          <a:p>
            <a:r>
              <a:rPr lang="en-GB" sz="2000" dirty="0"/>
              <a:t>Book = Books</a:t>
            </a:r>
          </a:p>
          <a:p>
            <a:r>
              <a:rPr lang="en-GB" sz="2000" dirty="0"/>
              <a:t>Music 7 day = Printed music available for 7 day loan</a:t>
            </a:r>
          </a:p>
          <a:p>
            <a:r>
              <a:rPr lang="en-GB" sz="2000" dirty="0"/>
              <a:t>Book 7 day = Books available for 7 day loan</a:t>
            </a:r>
          </a:p>
          <a:p>
            <a:r>
              <a:rPr lang="en-GB" sz="2000" dirty="0"/>
              <a:t>CD = CD</a:t>
            </a:r>
          </a:p>
          <a:p>
            <a:r>
              <a:rPr lang="en-GB" sz="2000" dirty="0"/>
              <a:t>DVD = DVD</a:t>
            </a:r>
          </a:p>
          <a:p>
            <a:r>
              <a:rPr lang="en-GB" sz="2000" dirty="0"/>
              <a:t>Video = Video</a:t>
            </a:r>
          </a:p>
          <a:p>
            <a:r>
              <a:rPr lang="en-GB" sz="2000" dirty="0"/>
              <a:t>Music set = Orchestral set</a:t>
            </a:r>
          </a:p>
          <a:p>
            <a:endParaRPr lang="en-GB" sz="2000" dirty="0"/>
          </a:p>
        </p:txBody>
      </p:sp>
      <p:sp>
        <p:nvSpPr>
          <p:cNvPr id="17412" name="Oval 14"/>
          <p:cNvSpPr>
            <a:spLocks noChangeArrowheads="1"/>
          </p:cNvSpPr>
          <p:nvPr/>
        </p:nvSpPr>
        <p:spPr bwMode="auto">
          <a:xfrm>
            <a:off x="1547664" y="5284788"/>
            <a:ext cx="1295400" cy="6477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AE9FA8-E945-4177-A862-FB49F5DEE99B}"/>
              </a:ext>
            </a:extLst>
          </p:cNvPr>
          <p:cNvPicPr>
            <a:picLocks noChangeAspect="1"/>
          </p:cNvPicPr>
          <p:nvPr/>
        </p:nvPicPr>
        <p:blipFill rotWithShape="1">
          <a:blip r:embed="rId2"/>
          <a:srcRect l="12258" t="64000" r="34980" b="10800"/>
          <a:stretch/>
        </p:blipFill>
        <p:spPr>
          <a:xfrm>
            <a:off x="1403648" y="1124744"/>
            <a:ext cx="4824536" cy="1296144"/>
          </a:xfrm>
          <a:prstGeom prst="rect">
            <a:avLst/>
          </a:prstGeom>
        </p:spPr>
      </p:pic>
      <p:sp>
        <p:nvSpPr>
          <p:cNvPr id="18434" name="Text Box 4"/>
          <p:cNvSpPr txBox="1">
            <a:spLocks noChangeArrowheads="1"/>
          </p:cNvSpPr>
          <p:nvPr/>
        </p:nvSpPr>
        <p:spPr bwMode="auto">
          <a:xfrm>
            <a:off x="539552" y="606971"/>
            <a:ext cx="7869237"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dirty="0"/>
              <a:t>What does </a:t>
            </a:r>
            <a:r>
              <a:rPr lang="en-GB" b="1" dirty="0" err="1"/>
              <a:t>Shelfmark</a:t>
            </a:r>
            <a:r>
              <a:rPr lang="en-GB" dirty="0"/>
              <a:t> mean?</a:t>
            </a:r>
          </a:p>
          <a:p>
            <a:endParaRPr lang="en-GB" dirty="0"/>
          </a:p>
          <a:p>
            <a:endParaRPr lang="en-GB" sz="2000" dirty="0"/>
          </a:p>
          <a:p>
            <a:endParaRPr lang="en-GB" sz="2000" dirty="0"/>
          </a:p>
          <a:p>
            <a:endParaRPr lang="en-GB" sz="2000" dirty="0"/>
          </a:p>
          <a:p>
            <a:endParaRPr lang="en-GB" sz="2000" dirty="0"/>
          </a:p>
          <a:p>
            <a:r>
              <a:rPr lang="en-GB" sz="2000" dirty="0"/>
              <a:t>The </a:t>
            </a:r>
            <a:r>
              <a:rPr lang="en-GB" sz="2000" dirty="0" err="1"/>
              <a:t>shelfmark</a:t>
            </a:r>
            <a:r>
              <a:rPr lang="en-GB" sz="2000" dirty="0"/>
              <a:t> shows where an item is located on the</a:t>
            </a:r>
          </a:p>
          <a:p>
            <a:r>
              <a:rPr lang="en-GB" sz="2000" dirty="0"/>
              <a:t>shelves. This includes whether it is in the Main lending/Reference/Audio-visual section or Reserve or Short loan. The </a:t>
            </a:r>
            <a:r>
              <a:rPr lang="en-GB" sz="2000" dirty="0" err="1"/>
              <a:t>shelfmark</a:t>
            </a:r>
            <a:r>
              <a:rPr lang="en-GB" sz="2000" dirty="0"/>
              <a:t> also includes the items classification (</a:t>
            </a:r>
            <a:r>
              <a:rPr lang="en-GB" sz="2000" dirty="0" err="1"/>
              <a:t>classmark</a:t>
            </a:r>
            <a:r>
              <a:rPr lang="en-GB" sz="2000" dirty="0"/>
              <a:t>).</a:t>
            </a:r>
          </a:p>
          <a:p>
            <a:endParaRPr lang="en-GB" sz="2000" dirty="0"/>
          </a:p>
          <a:p>
            <a:r>
              <a:rPr lang="en-GB" sz="2000" dirty="0"/>
              <a:t>Every book or piece of music in the Library is</a:t>
            </a:r>
          </a:p>
          <a:p>
            <a:r>
              <a:rPr lang="en-GB" sz="2000" dirty="0"/>
              <a:t>classified so that books on a similar subject or music for the same instrumental combinations can be shelved together.  </a:t>
            </a:r>
          </a:p>
          <a:p>
            <a:endParaRPr lang="en-GB" sz="2000" dirty="0"/>
          </a:p>
          <a:p>
            <a:r>
              <a:rPr lang="en-GB" sz="2000" dirty="0"/>
              <a:t>In this case “M 231” is music for cello and piano.  The letters BEE after the number means that this is music by Beethoven. This would also mean that Brahms cello sonatas would be at M 231 BRA</a:t>
            </a:r>
          </a:p>
        </p:txBody>
      </p:sp>
      <p:sp>
        <p:nvSpPr>
          <p:cNvPr id="18436" name="Oval 12"/>
          <p:cNvSpPr>
            <a:spLocks noChangeArrowheads="1"/>
          </p:cNvSpPr>
          <p:nvPr/>
        </p:nvSpPr>
        <p:spPr bwMode="auto">
          <a:xfrm>
            <a:off x="2709867" y="1628800"/>
            <a:ext cx="1728788" cy="72072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950913" y="639763"/>
            <a:ext cx="7869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a:t>What does </a:t>
            </a:r>
            <a:r>
              <a:rPr lang="en-GB" b="1"/>
              <a:t>Availability </a:t>
            </a:r>
            <a:r>
              <a:rPr lang="en-GB"/>
              <a:t>mean?</a:t>
            </a:r>
            <a:endParaRPr lang="en-GB" sz="2000"/>
          </a:p>
        </p:txBody>
      </p:sp>
      <p:sp>
        <p:nvSpPr>
          <p:cNvPr id="19459" name="Text Box 8"/>
          <p:cNvSpPr txBox="1">
            <a:spLocks noChangeArrowheads="1"/>
          </p:cNvSpPr>
          <p:nvPr/>
        </p:nvSpPr>
        <p:spPr bwMode="auto">
          <a:xfrm>
            <a:off x="900113" y="2349500"/>
            <a:ext cx="741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GB" sz="2000" dirty="0"/>
              <a:t>This gives the current status of the item</a:t>
            </a:r>
          </a:p>
        </p:txBody>
      </p:sp>
      <p:sp>
        <p:nvSpPr>
          <p:cNvPr id="19460" name="Text Box 10"/>
          <p:cNvSpPr txBox="1">
            <a:spLocks noChangeArrowheads="1"/>
          </p:cNvSpPr>
          <p:nvPr/>
        </p:nvSpPr>
        <p:spPr bwMode="auto">
          <a:xfrm>
            <a:off x="971550" y="4797425"/>
            <a:ext cx="7345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endParaRPr lang="en-GB" sz="2000"/>
          </a:p>
        </p:txBody>
      </p:sp>
      <p:sp>
        <p:nvSpPr>
          <p:cNvPr id="86027" name="Text Box 11"/>
          <p:cNvSpPr txBox="1">
            <a:spLocks noChangeArrowheads="1"/>
          </p:cNvSpPr>
          <p:nvPr/>
        </p:nvSpPr>
        <p:spPr bwMode="auto">
          <a:xfrm>
            <a:off x="900113" y="4292600"/>
            <a:ext cx="7416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GB" sz="2000" dirty="0"/>
              <a:t>Other status messages you might see are:</a:t>
            </a:r>
            <a:br>
              <a:rPr lang="en-GB" sz="2000" dirty="0"/>
            </a:br>
            <a:r>
              <a:rPr lang="en-GB" sz="2000" dirty="0"/>
              <a:t>On display – The item is on display within the Library, ask at Counter if you cannot find the item</a:t>
            </a:r>
            <a:br>
              <a:rPr lang="en-GB" sz="2000" dirty="0"/>
            </a:br>
            <a:r>
              <a:rPr lang="en-GB" sz="2000" dirty="0"/>
              <a:t>Missing – The item should be on the shelves but cannot be found by staff</a:t>
            </a:r>
            <a:br>
              <a:rPr lang="en-GB" sz="2000" dirty="0"/>
            </a:br>
            <a:r>
              <a:rPr lang="en-GB" sz="2000" dirty="0"/>
              <a:t>On Order – the item has been ordered but has not yet arrived in the Library</a:t>
            </a:r>
          </a:p>
        </p:txBody>
      </p:sp>
      <p:sp>
        <p:nvSpPr>
          <p:cNvPr id="19462" name="Text Box 7"/>
          <p:cNvSpPr txBox="1">
            <a:spLocks noChangeArrowheads="1"/>
          </p:cNvSpPr>
          <p:nvPr/>
        </p:nvSpPr>
        <p:spPr bwMode="auto">
          <a:xfrm>
            <a:off x="900113" y="2781300"/>
            <a:ext cx="73453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GB" sz="2000"/>
              <a:t>In Library – the item should be on the shelf; ask a member </a:t>
            </a:r>
            <a:br>
              <a:rPr lang="en-GB" sz="2000"/>
            </a:br>
            <a:r>
              <a:rPr lang="en-GB" sz="2000"/>
              <a:t>of Library staff if you can’t find it</a:t>
            </a:r>
          </a:p>
        </p:txBody>
      </p:sp>
      <p:sp>
        <p:nvSpPr>
          <p:cNvPr id="19463" name="Text Box 9"/>
          <p:cNvSpPr txBox="1">
            <a:spLocks noChangeArrowheads="1"/>
          </p:cNvSpPr>
          <p:nvPr/>
        </p:nvSpPr>
        <p:spPr bwMode="auto">
          <a:xfrm>
            <a:off x="900113" y="3500438"/>
            <a:ext cx="73453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GB" sz="2000" dirty="0"/>
              <a:t>No copy available Due: -The Item is out on loan and is due on the date displayed (if no date, ask at the Library counter)</a:t>
            </a:r>
          </a:p>
        </p:txBody>
      </p:sp>
      <p:sp>
        <p:nvSpPr>
          <p:cNvPr id="19465" name="Line 20"/>
          <p:cNvSpPr>
            <a:spLocks noChangeShapeType="1"/>
          </p:cNvSpPr>
          <p:nvPr/>
        </p:nvSpPr>
        <p:spPr bwMode="auto">
          <a:xfrm flipH="1" flipV="1">
            <a:off x="5004048" y="1906588"/>
            <a:ext cx="791915" cy="874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 name="Picture 1">
            <a:extLst>
              <a:ext uri="{FF2B5EF4-FFF2-40B4-BE49-F238E27FC236}">
                <a16:creationId xmlns:a16="http://schemas.microsoft.com/office/drawing/2014/main" id="{8B5E95B8-D515-4C04-9637-FC1F5F8F6803}"/>
              </a:ext>
            </a:extLst>
          </p:cNvPr>
          <p:cNvPicPr>
            <a:picLocks noChangeAspect="1"/>
          </p:cNvPicPr>
          <p:nvPr/>
        </p:nvPicPr>
        <p:blipFill rotWithShape="1">
          <a:blip r:embed="rId2"/>
          <a:srcRect l="13941" t="63272" r="39758" b="12201"/>
          <a:stretch/>
        </p:blipFill>
        <p:spPr>
          <a:xfrm>
            <a:off x="1274762" y="1092437"/>
            <a:ext cx="4233863" cy="1261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27"/>
                                        </p:tgtEl>
                                        <p:attrNameLst>
                                          <p:attrName>style.visibility</p:attrName>
                                        </p:attrNameLst>
                                      </p:cBhvr>
                                      <p:to>
                                        <p:strVal val="visible"/>
                                      </p:to>
                                    </p:set>
                                    <p:anim calcmode="lin" valueType="num">
                                      <p:cBhvr additive="base">
                                        <p:cTn id="7" dur="1000" fill="hold"/>
                                        <p:tgtEl>
                                          <p:spTgt spid="86027"/>
                                        </p:tgtEl>
                                        <p:attrNameLst>
                                          <p:attrName>ppt_x</p:attrName>
                                        </p:attrNameLst>
                                      </p:cBhvr>
                                      <p:tavLst>
                                        <p:tav tm="0">
                                          <p:val>
                                            <p:strVal val="#ppt_x"/>
                                          </p:val>
                                        </p:tav>
                                        <p:tav tm="100000">
                                          <p:val>
                                            <p:strVal val="#ppt_x"/>
                                          </p:val>
                                        </p:tav>
                                      </p:tavLst>
                                    </p:anim>
                                    <p:anim calcmode="lin" valueType="num">
                                      <p:cBhvr additive="base">
                                        <p:cTn id="8" dur="1000" fill="hold"/>
                                        <p:tgtEl>
                                          <p:spTgt spid="86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735013" y="495300"/>
            <a:ext cx="700563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dirty="0"/>
              <a:t>What if you want to look for books on a certain </a:t>
            </a:r>
          </a:p>
          <a:p>
            <a:r>
              <a:rPr lang="en-GB" dirty="0"/>
              <a:t>subject or for music for certain instruments?</a:t>
            </a:r>
          </a:p>
          <a:p>
            <a:endParaRPr lang="en-GB" dirty="0"/>
          </a:p>
          <a:p>
            <a:r>
              <a:rPr lang="en-GB" sz="2000" dirty="0"/>
              <a:t>Click on Search the Catalogue and then Advanced search and choose the </a:t>
            </a:r>
            <a:r>
              <a:rPr lang="en-GB" sz="2000" b="1" dirty="0"/>
              <a:t>Subject </a:t>
            </a:r>
            <a:r>
              <a:rPr lang="en-GB" sz="2000" dirty="0"/>
              <a:t>search from the drop-down box </a:t>
            </a:r>
          </a:p>
        </p:txBody>
      </p:sp>
      <p:sp>
        <p:nvSpPr>
          <p:cNvPr id="5" name="Text Box 4"/>
          <p:cNvSpPr txBox="1">
            <a:spLocks noChangeArrowheads="1"/>
          </p:cNvSpPr>
          <p:nvPr/>
        </p:nvSpPr>
        <p:spPr bwMode="auto">
          <a:xfrm>
            <a:off x="539552" y="3961090"/>
            <a:ext cx="779621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a:t>Every item record contains subject terms which allow you to search by topic (for books), scoring (for music), country of origin and date</a:t>
            </a:r>
          </a:p>
          <a:p>
            <a:endParaRPr lang="en-GB" sz="2000" dirty="0"/>
          </a:p>
          <a:p>
            <a:r>
              <a:rPr lang="en-GB" sz="2000" dirty="0"/>
              <a:t>Because these terms are fixed, it’s useful to be familiar with how they work.  If you use a subject keyword which the catalogue doesn’t recognise your search won’t pick up material which is relevant to what you’re looking for. This is to ensure consistency. </a:t>
            </a:r>
          </a:p>
          <a:p>
            <a:endParaRPr lang="en-GB" sz="2000" dirty="0"/>
          </a:p>
        </p:txBody>
      </p:sp>
      <p:pic>
        <p:nvPicPr>
          <p:cNvPr id="2" name="Picture 1">
            <a:extLst>
              <a:ext uri="{FF2B5EF4-FFF2-40B4-BE49-F238E27FC236}">
                <a16:creationId xmlns:a16="http://schemas.microsoft.com/office/drawing/2014/main" id="{66A75BC2-7EF2-4517-93EC-4756A4A5A80E}"/>
              </a:ext>
            </a:extLst>
          </p:cNvPr>
          <p:cNvPicPr>
            <a:picLocks noChangeAspect="1"/>
          </p:cNvPicPr>
          <p:nvPr/>
        </p:nvPicPr>
        <p:blipFill rotWithShape="1">
          <a:blip r:embed="rId2"/>
          <a:srcRect l="5903" t="10800" r="7476" b="46524"/>
          <a:stretch/>
        </p:blipFill>
        <p:spPr>
          <a:xfrm>
            <a:off x="899592" y="2258438"/>
            <a:ext cx="6192688" cy="1716161"/>
          </a:xfrm>
          <a:prstGeom prst="rect">
            <a:avLst/>
          </a:prstGeom>
        </p:spPr>
      </p:pic>
      <p:sp>
        <p:nvSpPr>
          <p:cNvPr id="3" name="Oval 2">
            <a:extLst>
              <a:ext uri="{FF2B5EF4-FFF2-40B4-BE49-F238E27FC236}">
                <a16:creationId xmlns:a16="http://schemas.microsoft.com/office/drawing/2014/main" id="{51446B15-7361-46B7-8FDD-6B9B864ABD22}"/>
              </a:ext>
            </a:extLst>
          </p:cNvPr>
          <p:cNvSpPr/>
          <p:nvPr/>
        </p:nvSpPr>
        <p:spPr bwMode="auto">
          <a:xfrm>
            <a:off x="3203848" y="3356992"/>
            <a:ext cx="1296144" cy="504056"/>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68" name="Group 20"/>
          <p:cNvGrpSpPr>
            <a:grpSpLocks/>
          </p:cNvGrpSpPr>
          <p:nvPr/>
        </p:nvGrpSpPr>
        <p:grpSpPr bwMode="auto">
          <a:xfrm>
            <a:off x="971550" y="4005263"/>
            <a:ext cx="7026275" cy="1311275"/>
            <a:chOff x="612" y="3067"/>
            <a:chExt cx="4426" cy="826"/>
          </a:xfrm>
        </p:grpSpPr>
        <p:sp>
          <p:nvSpPr>
            <p:cNvPr id="22534" name="Text Box 4"/>
            <p:cNvSpPr txBox="1">
              <a:spLocks noChangeArrowheads="1"/>
            </p:cNvSpPr>
            <p:nvPr/>
          </p:nvSpPr>
          <p:spPr bwMode="auto">
            <a:xfrm>
              <a:off x="612" y="3067"/>
              <a:ext cx="4426"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a:t>If you wanted specifically to see what was available for oboe </a:t>
              </a:r>
            </a:p>
            <a:p>
              <a:r>
                <a:rPr lang="en-GB" sz="2000" dirty="0"/>
                <a:t>and piano, your keywords would be duos oboe piano</a:t>
              </a:r>
            </a:p>
            <a:p>
              <a:r>
                <a:rPr lang="en-GB" sz="2000" dirty="0"/>
                <a:t>(The order of the words doesn’t matter)</a:t>
              </a:r>
            </a:p>
            <a:p>
              <a:endParaRPr lang="en-GB" sz="2000" dirty="0"/>
            </a:p>
          </p:txBody>
        </p:sp>
        <p:sp>
          <p:nvSpPr>
            <p:cNvPr id="22535" name="Rectangle 5"/>
            <p:cNvSpPr>
              <a:spLocks noChangeArrowheads="1"/>
            </p:cNvSpPr>
            <p:nvPr/>
          </p:nvSpPr>
          <p:spPr bwMode="auto">
            <a:xfrm>
              <a:off x="3198" y="3294"/>
              <a:ext cx="1497"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2531" name="Text Box 14"/>
          <p:cNvSpPr txBox="1">
            <a:spLocks noChangeArrowheads="1"/>
          </p:cNvSpPr>
          <p:nvPr/>
        </p:nvSpPr>
        <p:spPr bwMode="auto">
          <a:xfrm>
            <a:off x="755650" y="476250"/>
            <a:ext cx="5545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GB" b="1"/>
              <a:t>How to search by subject / scoring</a:t>
            </a:r>
          </a:p>
        </p:txBody>
      </p:sp>
      <p:sp>
        <p:nvSpPr>
          <p:cNvPr id="53264" name="Text Box 16"/>
          <p:cNvSpPr txBox="1">
            <a:spLocks noChangeArrowheads="1"/>
          </p:cNvSpPr>
          <p:nvPr/>
        </p:nvSpPr>
        <p:spPr bwMode="auto">
          <a:xfrm>
            <a:off x="971550" y="1196975"/>
            <a:ext cx="7200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a:t>When searching by genre or scoring, always use plurals, i.e.: concertos, sonatas, quintets, operas, symphonies, etc.</a:t>
            </a:r>
          </a:p>
        </p:txBody>
      </p:sp>
      <p:sp>
        <p:nvSpPr>
          <p:cNvPr id="53266" name="Text Box 18"/>
          <p:cNvSpPr txBox="1">
            <a:spLocks noChangeArrowheads="1"/>
          </p:cNvSpPr>
          <p:nvPr/>
        </p:nvSpPr>
        <p:spPr bwMode="auto">
          <a:xfrm>
            <a:off x="971550" y="2133600"/>
            <a:ext cx="770413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a:t>For music for one instrument, use solos</a:t>
            </a:r>
          </a:p>
          <a:p>
            <a:r>
              <a:rPr lang="en-GB" sz="2000"/>
              <a:t>For music for two instruments, use duos</a:t>
            </a:r>
          </a:p>
          <a:p>
            <a:r>
              <a:rPr lang="en-GB" sz="2000"/>
              <a:t>Thereafter it’s logical: trios, quartets, quintets, sextets, septets, octets, nonets, dectets</a:t>
            </a:r>
          </a:p>
          <a:p>
            <a:r>
              <a:rPr lang="en-GB" sz="2000"/>
              <a:t>For more than 10 instruments, use ensembles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64"/>
                                        </p:tgtEl>
                                        <p:attrNameLst>
                                          <p:attrName>style.visibility</p:attrName>
                                        </p:attrNameLst>
                                      </p:cBhvr>
                                      <p:to>
                                        <p:strVal val="visible"/>
                                      </p:to>
                                    </p:set>
                                    <p:anim calcmode="lin" valueType="num">
                                      <p:cBhvr additive="base">
                                        <p:cTn id="7" dur="1000" fill="hold"/>
                                        <p:tgtEl>
                                          <p:spTgt spid="53264"/>
                                        </p:tgtEl>
                                        <p:attrNameLst>
                                          <p:attrName>ppt_x</p:attrName>
                                        </p:attrNameLst>
                                      </p:cBhvr>
                                      <p:tavLst>
                                        <p:tav tm="0">
                                          <p:val>
                                            <p:strVal val="#ppt_x"/>
                                          </p:val>
                                        </p:tav>
                                        <p:tav tm="100000">
                                          <p:val>
                                            <p:strVal val="#ppt_x"/>
                                          </p:val>
                                        </p:tav>
                                      </p:tavLst>
                                    </p:anim>
                                    <p:anim calcmode="lin" valueType="num">
                                      <p:cBhvr additive="base">
                                        <p:cTn id="8" dur="1000" fill="hold"/>
                                        <p:tgtEl>
                                          <p:spTgt spid="532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66"/>
                                        </p:tgtEl>
                                        <p:attrNameLst>
                                          <p:attrName>style.visibility</p:attrName>
                                        </p:attrNameLst>
                                      </p:cBhvr>
                                      <p:to>
                                        <p:strVal val="visible"/>
                                      </p:to>
                                    </p:set>
                                    <p:anim calcmode="lin" valueType="num">
                                      <p:cBhvr additive="base">
                                        <p:cTn id="13" dur="1000" fill="hold"/>
                                        <p:tgtEl>
                                          <p:spTgt spid="53266"/>
                                        </p:tgtEl>
                                        <p:attrNameLst>
                                          <p:attrName>ppt_x</p:attrName>
                                        </p:attrNameLst>
                                      </p:cBhvr>
                                      <p:tavLst>
                                        <p:tav tm="0">
                                          <p:val>
                                            <p:strVal val="#ppt_x"/>
                                          </p:val>
                                        </p:tav>
                                        <p:tav tm="100000">
                                          <p:val>
                                            <p:strVal val="#ppt_x"/>
                                          </p:val>
                                        </p:tav>
                                      </p:tavLst>
                                    </p:anim>
                                    <p:anim calcmode="lin" valueType="num">
                                      <p:cBhvr additive="base">
                                        <p:cTn id="14" dur="1000" fill="hold"/>
                                        <p:tgtEl>
                                          <p:spTgt spid="5326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3268"/>
                                        </p:tgtEl>
                                        <p:attrNameLst>
                                          <p:attrName>style.visibility</p:attrName>
                                        </p:attrNameLst>
                                      </p:cBhvr>
                                      <p:to>
                                        <p:strVal val="visible"/>
                                      </p:to>
                                    </p:set>
                                    <p:anim calcmode="lin" valueType="num">
                                      <p:cBhvr additive="base">
                                        <p:cTn id="19" dur="1000" fill="hold"/>
                                        <p:tgtEl>
                                          <p:spTgt spid="53268"/>
                                        </p:tgtEl>
                                        <p:attrNameLst>
                                          <p:attrName>ppt_x</p:attrName>
                                        </p:attrNameLst>
                                      </p:cBhvr>
                                      <p:tavLst>
                                        <p:tav tm="0">
                                          <p:val>
                                            <p:strVal val="#ppt_x"/>
                                          </p:val>
                                        </p:tav>
                                        <p:tav tm="100000">
                                          <p:val>
                                            <p:strVal val="#ppt_x"/>
                                          </p:val>
                                        </p:tav>
                                      </p:tavLst>
                                    </p:anim>
                                    <p:anim calcmode="lin" valueType="num">
                                      <p:cBhvr additive="base">
                                        <p:cTn id="20" dur="1000" fill="hold"/>
                                        <p:tgtEl>
                                          <p:spTgt spid="53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p:bldP spid="532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84" name="Group 12"/>
          <p:cNvGrpSpPr>
            <a:grpSpLocks/>
          </p:cNvGrpSpPr>
          <p:nvPr/>
        </p:nvGrpSpPr>
        <p:grpSpPr bwMode="auto">
          <a:xfrm>
            <a:off x="971550" y="3860800"/>
            <a:ext cx="7065963" cy="1008063"/>
            <a:chOff x="612" y="2432"/>
            <a:chExt cx="4451" cy="635"/>
          </a:xfrm>
        </p:grpSpPr>
        <p:sp>
          <p:nvSpPr>
            <p:cNvPr id="23560" name="Text Box 4"/>
            <p:cNvSpPr txBox="1">
              <a:spLocks noChangeArrowheads="1"/>
            </p:cNvSpPr>
            <p:nvPr/>
          </p:nvSpPr>
          <p:spPr bwMode="auto">
            <a:xfrm>
              <a:off x="612" y="2432"/>
              <a:ext cx="4451"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a:t>If you wanted books on the history of the violin or violin music</a:t>
              </a:r>
            </a:p>
            <a:p>
              <a:r>
                <a:rPr lang="en-GB" sz="2000" dirty="0"/>
                <a:t>in the 18</a:t>
              </a:r>
              <a:r>
                <a:rPr lang="en-GB" sz="2000" baseline="30000" dirty="0"/>
                <a:t>th</a:t>
              </a:r>
              <a:r>
                <a:rPr lang="en-GB" sz="2000" dirty="0"/>
                <a:t> century you could search on</a:t>
              </a:r>
            </a:p>
            <a:p>
              <a:r>
                <a:rPr lang="en-GB" sz="2000" dirty="0"/>
                <a:t>violin history 1701-1800</a:t>
              </a:r>
            </a:p>
          </p:txBody>
        </p:sp>
        <p:sp>
          <p:nvSpPr>
            <p:cNvPr id="23561" name="Rectangle 6"/>
            <p:cNvSpPr>
              <a:spLocks noChangeArrowheads="1"/>
            </p:cNvSpPr>
            <p:nvPr/>
          </p:nvSpPr>
          <p:spPr bwMode="auto">
            <a:xfrm>
              <a:off x="612" y="2840"/>
              <a:ext cx="2086"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3555" name="Text Box 7"/>
          <p:cNvSpPr txBox="1">
            <a:spLocks noChangeArrowheads="1"/>
          </p:cNvSpPr>
          <p:nvPr/>
        </p:nvSpPr>
        <p:spPr bwMode="auto">
          <a:xfrm>
            <a:off x="611188" y="549275"/>
            <a:ext cx="590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b="1"/>
              <a:t>Extending the search by date</a:t>
            </a:r>
            <a:endParaRPr lang="en-GB"/>
          </a:p>
        </p:txBody>
      </p:sp>
      <p:sp>
        <p:nvSpPr>
          <p:cNvPr id="54281" name="Text Box 9"/>
          <p:cNvSpPr txBox="1">
            <a:spLocks noChangeArrowheads="1"/>
          </p:cNvSpPr>
          <p:nvPr/>
        </p:nvSpPr>
        <p:spPr bwMode="auto">
          <a:xfrm>
            <a:off x="971550" y="1196975"/>
            <a:ext cx="73437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a:t>You can search by century by using this formula:</a:t>
            </a:r>
          </a:p>
          <a:p>
            <a:r>
              <a:rPr lang="en-GB" sz="2000"/>
              <a:t>For e.g. the 19th century, search on 1801-1900</a:t>
            </a:r>
          </a:p>
          <a:p>
            <a:r>
              <a:rPr lang="en-GB" sz="2000"/>
              <a:t>For e.g. late 18th to early 19th century, search on 1750-1850</a:t>
            </a:r>
          </a:p>
        </p:txBody>
      </p:sp>
      <p:grpSp>
        <p:nvGrpSpPr>
          <p:cNvPr id="54283" name="Group 11"/>
          <p:cNvGrpSpPr>
            <a:grpSpLocks/>
          </p:cNvGrpSpPr>
          <p:nvPr/>
        </p:nvGrpSpPr>
        <p:grpSpPr bwMode="auto">
          <a:xfrm>
            <a:off x="971550" y="2492375"/>
            <a:ext cx="7345363" cy="1009650"/>
            <a:chOff x="612" y="1570"/>
            <a:chExt cx="4627" cy="636"/>
          </a:xfrm>
        </p:grpSpPr>
        <p:sp>
          <p:nvSpPr>
            <p:cNvPr id="23558" name="Rectangle 5"/>
            <p:cNvSpPr>
              <a:spLocks noChangeArrowheads="1"/>
            </p:cNvSpPr>
            <p:nvPr/>
          </p:nvSpPr>
          <p:spPr bwMode="auto">
            <a:xfrm>
              <a:off x="612" y="1979"/>
              <a:ext cx="2494"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59" name="Text Box 10"/>
            <p:cNvSpPr txBox="1">
              <a:spLocks noChangeArrowheads="1"/>
            </p:cNvSpPr>
            <p:nvPr/>
          </p:nvSpPr>
          <p:spPr bwMode="auto">
            <a:xfrm>
              <a:off x="612" y="1570"/>
              <a:ext cx="4627"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a:t>Imagine you want to find 20th century music for oboe and piano.  This time you could search on  </a:t>
              </a:r>
            </a:p>
            <a:p>
              <a:r>
                <a:rPr lang="en-GB" sz="2000"/>
                <a:t>duos oboe piano 1901-2000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81"/>
                                        </p:tgtEl>
                                        <p:attrNameLst>
                                          <p:attrName>style.visibility</p:attrName>
                                        </p:attrNameLst>
                                      </p:cBhvr>
                                      <p:to>
                                        <p:strVal val="visible"/>
                                      </p:to>
                                    </p:set>
                                    <p:anim calcmode="lin" valueType="num">
                                      <p:cBhvr additive="base">
                                        <p:cTn id="7" dur="1000" fill="hold"/>
                                        <p:tgtEl>
                                          <p:spTgt spid="54281"/>
                                        </p:tgtEl>
                                        <p:attrNameLst>
                                          <p:attrName>ppt_x</p:attrName>
                                        </p:attrNameLst>
                                      </p:cBhvr>
                                      <p:tavLst>
                                        <p:tav tm="0">
                                          <p:val>
                                            <p:strVal val="#ppt_x"/>
                                          </p:val>
                                        </p:tav>
                                        <p:tav tm="100000">
                                          <p:val>
                                            <p:strVal val="#ppt_x"/>
                                          </p:val>
                                        </p:tav>
                                      </p:tavLst>
                                    </p:anim>
                                    <p:anim calcmode="lin" valueType="num">
                                      <p:cBhvr additive="base">
                                        <p:cTn id="8" dur="1000" fill="hold"/>
                                        <p:tgtEl>
                                          <p:spTgt spid="542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83"/>
                                        </p:tgtEl>
                                        <p:attrNameLst>
                                          <p:attrName>style.visibility</p:attrName>
                                        </p:attrNameLst>
                                      </p:cBhvr>
                                      <p:to>
                                        <p:strVal val="visible"/>
                                      </p:to>
                                    </p:set>
                                    <p:anim calcmode="lin" valueType="num">
                                      <p:cBhvr additive="base">
                                        <p:cTn id="13" dur="1000" fill="hold"/>
                                        <p:tgtEl>
                                          <p:spTgt spid="54283"/>
                                        </p:tgtEl>
                                        <p:attrNameLst>
                                          <p:attrName>ppt_x</p:attrName>
                                        </p:attrNameLst>
                                      </p:cBhvr>
                                      <p:tavLst>
                                        <p:tav tm="0">
                                          <p:val>
                                            <p:strVal val="#ppt_x"/>
                                          </p:val>
                                        </p:tav>
                                        <p:tav tm="100000">
                                          <p:val>
                                            <p:strVal val="#ppt_x"/>
                                          </p:val>
                                        </p:tav>
                                      </p:tavLst>
                                    </p:anim>
                                    <p:anim calcmode="lin" valueType="num">
                                      <p:cBhvr additive="base">
                                        <p:cTn id="14" dur="1000" fill="hold"/>
                                        <p:tgtEl>
                                          <p:spTgt spid="5428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4284"/>
                                        </p:tgtEl>
                                        <p:attrNameLst>
                                          <p:attrName>style.visibility</p:attrName>
                                        </p:attrNameLst>
                                      </p:cBhvr>
                                      <p:to>
                                        <p:strVal val="visible"/>
                                      </p:to>
                                    </p:set>
                                    <p:anim calcmode="lin" valueType="num">
                                      <p:cBhvr additive="base">
                                        <p:cTn id="19" dur="1000" fill="hold"/>
                                        <p:tgtEl>
                                          <p:spTgt spid="54284"/>
                                        </p:tgtEl>
                                        <p:attrNameLst>
                                          <p:attrName>ppt_x</p:attrName>
                                        </p:attrNameLst>
                                      </p:cBhvr>
                                      <p:tavLst>
                                        <p:tav tm="0">
                                          <p:val>
                                            <p:strVal val="#ppt_x"/>
                                          </p:val>
                                        </p:tav>
                                        <p:tav tm="100000">
                                          <p:val>
                                            <p:strVal val="#ppt_x"/>
                                          </p:val>
                                        </p:tav>
                                      </p:tavLst>
                                    </p:anim>
                                    <p:anim calcmode="lin" valueType="num">
                                      <p:cBhvr additive="base">
                                        <p:cTn id="20" dur="1000" fill="hold"/>
                                        <p:tgtEl>
                                          <p:spTgt spid="542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095375" y="1119188"/>
            <a:ext cx="630396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a:t>This guide is designed to help you find your</a:t>
            </a:r>
          </a:p>
          <a:p>
            <a:r>
              <a:rPr lang="en-GB" sz="2000"/>
              <a:t>way round the Library’s online catalogue</a:t>
            </a:r>
          </a:p>
          <a:p>
            <a:endParaRPr lang="en-GB" sz="2000"/>
          </a:p>
          <a:p>
            <a:r>
              <a:rPr lang="en-GB" sz="2000"/>
              <a:t>You can work through it at your own pace</a:t>
            </a:r>
          </a:p>
          <a:p>
            <a:endParaRPr lang="en-GB" sz="2000"/>
          </a:p>
          <a:p>
            <a:r>
              <a:rPr lang="en-GB" sz="2000"/>
              <a:t>If there is anything you would like help with, please</a:t>
            </a:r>
          </a:p>
          <a:p>
            <a:r>
              <a:rPr lang="en-GB" sz="2000"/>
              <a:t>ask a member of the Library staff. We will be happy </a:t>
            </a:r>
          </a:p>
          <a:p>
            <a:r>
              <a:rPr lang="en-GB" sz="2000"/>
              <a:t>to assist you</a:t>
            </a:r>
          </a:p>
          <a:p>
            <a:endParaRPr lang="en-GB" sz="2000"/>
          </a:p>
          <a:p>
            <a:r>
              <a:rPr lang="en-GB" sz="2000"/>
              <a:t>We are constantly seeking ways to make the online</a:t>
            </a:r>
          </a:p>
          <a:p>
            <a:r>
              <a:rPr lang="en-GB" sz="2000"/>
              <a:t>catalogue easier to use, so your comments are always</a:t>
            </a:r>
          </a:p>
          <a:p>
            <a:r>
              <a:rPr lang="en-GB" sz="2000"/>
              <a:t>welcome</a:t>
            </a:r>
          </a:p>
          <a:p>
            <a:endParaRPr lang="en-GB"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Text Box 4"/>
          <p:cNvSpPr txBox="1">
            <a:spLocks noChangeArrowheads="1"/>
          </p:cNvSpPr>
          <p:nvPr/>
        </p:nvSpPr>
        <p:spPr bwMode="auto">
          <a:xfrm>
            <a:off x="898525" y="3429002"/>
            <a:ext cx="79216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a:t>If you want books on the history of the violin or violin music in Italy in the 18th century you could search on </a:t>
            </a:r>
            <a:endParaRPr lang="en-GB" dirty="0"/>
          </a:p>
        </p:txBody>
      </p:sp>
      <p:sp>
        <p:nvSpPr>
          <p:cNvPr id="24579" name="Text Box 8"/>
          <p:cNvSpPr txBox="1">
            <a:spLocks noChangeArrowheads="1"/>
          </p:cNvSpPr>
          <p:nvPr/>
        </p:nvSpPr>
        <p:spPr bwMode="auto">
          <a:xfrm>
            <a:off x="755650" y="476250"/>
            <a:ext cx="568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b="1"/>
              <a:t>Extending the search by country</a:t>
            </a:r>
          </a:p>
        </p:txBody>
      </p:sp>
      <p:sp>
        <p:nvSpPr>
          <p:cNvPr id="24583" name="Text Box 10"/>
          <p:cNvSpPr txBox="1">
            <a:spLocks noChangeArrowheads="1"/>
          </p:cNvSpPr>
          <p:nvPr/>
        </p:nvSpPr>
        <p:spPr bwMode="auto">
          <a:xfrm>
            <a:off x="755650" y="1268760"/>
            <a:ext cx="7848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a:t>If you want music from a particular country you can use the name of the country as a search term.</a:t>
            </a:r>
          </a:p>
          <a:p>
            <a:r>
              <a:rPr lang="en-GB" sz="2000" dirty="0"/>
              <a:t>For example, to find 20th century music for oboe and piano by French composers you could search on </a:t>
            </a:r>
          </a:p>
        </p:txBody>
      </p:sp>
      <p:sp>
        <p:nvSpPr>
          <p:cNvPr id="55307" name="Text Box 11"/>
          <p:cNvSpPr txBox="1">
            <a:spLocks noChangeArrowheads="1"/>
          </p:cNvSpPr>
          <p:nvPr/>
        </p:nvSpPr>
        <p:spPr bwMode="auto">
          <a:xfrm>
            <a:off x="971600" y="4869160"/>
            <a:ext cx="7921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a:t>Again, the order of the keywords doesn’t matter – it never does</a:t>
            </a:r>
          </a:p>
        </p:txBody>
      </p:sp>
      <p:sp>
        <p:nvSpPr>
          <p:cNvPr id="2" name="TextBox 1">
            <a:extLst>
              <a:ext uri="{FF2B5EF4-FFF2-40B4-BE49-F238E27FC236}">
                <a16:creationId xmlns:a16="http://schemas.microsoft.com/office/drawing/2014/main" id="{412F9C8D-A75B-4A16-B74D-72ED71DB26D4}"/>
              </a:ext>
            </a:extLst>
          </p:cNvPr>
          <p:cNvSpPr txBox="1"/>
          <p:nvPr/>
        </p:nvSpPr>
        <p:spPr>
          <a:xfrm>
            <a:off x="755650" y="2852936"/>
            <a:ext cx="4464422" cy="400110"/>
          </a:xfrm>
          <a:prstGeom prst="rect">
            <a:avLst/>
          </a:prstGeom>
          <a:noFill/>
          <a:ln w="12700">
            <a:solidFill>
              <a:srgbClr val="333333"/>
            </a:solidFill>
          </a:ln>
        </p:spPr>
        <p:txBody>
          <a:bodyPr wrap="square" rtlCol="0">
            <a:spAutoFit/>
          </a:bodyPr>
          <a:lstStyle/>
          <a:p>
            <a:r>
              <a:rPr lang="en-GB" sz="2000" dirty="0"/>
              <a:t>duos oboe piano 1901-2000 France</a:t>
            </a:r>
          </a:p>
        </p:txBody>
      </p:sp>
      <p:sp>
        <p:nvSpPr>
          <p:cNvPr id="3" name="TextBox 2">
            <a:extLst>
              <a:ext uri="{FF2B5EF4-FFF2-40B4-BE49-F238E27FC236}">
                <a16:creationId xmlns:a16="http://schemas.microsoft.com/office/drawing/2014/main" id="{6600DFC9-BD22-4D63-B300-382755EAA143}"/>
              </a:ext>
            </a:extLst>
          </p:cNvPr>
          <p:cNvSpPr txBox="1"/>
          <p:nvPr/>
        </p:nvSpPr>
        <p:spPr>
          <a:xfrm>
            <a:off x="755650" y="4221088"/>
            <a:ext cx="4464422" cy="400110"/>
          </a:xfrm>
          <a:prstGeom prst="rect">
            <a:avLst/>
          </a:prstGeom>
          <a:noFill/>
          <a:ln w="12700">
            <a:solidFill>
              <a:srgbClr val="333333"/>
            </a:solidFill>
          </a:ln>
        </p:spPr>
        <p:txBody>
          <a:bodyPr wrap="square" rtlCol="0">
            <a:spAutoFit/>
          </a:bodyPr>
          <a:lstStyle/>
          <a:p>
            <a:r>
              <a:rPr lang="en-GB" sz="2000" dirty="0"/>
              <a:t>violin history 1701-1800 Italy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7"/>
                                        </p:tgtEl>
                                        <p:attrNameLst>
                                          <p:attrName>style.visibility</p:attrName>
                                        </p:attrNameLst>
                                      </p:cBhvr>
                                      <p:to>
                                        <p:strVal val="visible"/>
                                      </p:to>
                                    </p:set>
                                    <p:anim calcmode="lin" valueType="num">
                                      <p:cBhvr additive="base">
                                        <p:cTn id="7" dur="1000" fill="hold"/>
                                        <p:tgtEl>
                                          <p:spTgt spid="55307"/>
                                        </p:tgtEl>
                                        <p:attrNameLst>
                                          <p:attrName>ppt_x</p:attrName>
                                        </p:attrNameLst>
                                      </p:cBhvr>
                                      <p:tavLst>
                                        <p:tav tm="0">
                                          <p:val>
                                            <p:strVal val="#ppt_x"/>
                                          </p:val>
                                        </p:tav>
                                        <p:tav tm="100000">
                                          <p:val>
                                            <p:strVal val="#ppt_x"/>
                                          </p:val>
                                        </p:tav>
                                      </p:tavLst>
                                    </p:anim>
                                    <p:anim calcmode="lin" valueType="num">
                                      <p:cBhvr additive="base">
                                        <p:cTn id="8" dur="1000" fill="hold"/>
                                        <p:tgtEl>
                                          <p:spTgt spid="553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876300" y="3405188"/>
            <a:ext cx="80168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a:t>If we used all the common variants of names like these it would make searching very difficult.  That’s why we have to adopt a single, standardised spelling for all appearances of same composer’s name – and not just surnames either</a:t>
            </a:r>
          </a:p>
        </p:txBody>
      </p:sp>
      <p:sp>
        <p:nvSpPr>
          <p:cNvPr id="25603" name="Text Box 6"/>
          <p:cNvSpPr txBox="1">
            <a:spLocks noChangeArrowheads="1"/>
          </p:cNvSpPr>
          <p:nvPr/>
        </p:nvSpPr>
        <p:spPr bwMode="auto">
          <a:xfrm>
            <a:off x="611188" y="549275"/>
            <a:ext cx="62658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b="1"/>
              <a:t>What if I can’t spell the keywords I want to search on?</a:t>
            </a:r>
            <a:endParaRPr lang="en-GB"/>
          </a:p>
        </p:txBody>
      </p:sp>
      <p:sp>
        <p:nvSpPr>
          <p:cNvPr id="25604" name="Text Box 8"/>
          <p:cNvSpPr txBox="1">
            <a:spLocks noChangeArrowheads="1"/>
          </p:cNvSpPr>
          <p:nvPr/>
        </p:nvSpPr>
        <p:spPr bwMode="auto">
          <a:xfrm>
            <a:off x="971550" y="1773238"/>
            <a:ext cx="79216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a:t>Some spellings can be tricky, especially composers’ names.</a:t>
            </a:r>
          </a:p>
          <a:p>
            <a:r>
              <a:rPr lang="en-GB" sz="2000"/>
              <a:t>Names transliterated from non-Roman alphabets like Cyrillic are the trickiest of all.  Is it Tchaikovsky, Tschaikowsky or Chaikovskii, Rachmaninov, Rakhmaninov or Rachmaninoff?</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2398586" y="1120776"/>
            <a:ext cx="27302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b="1" dirty="0"/>
              <a:t>Saving items to a list</a:t>
            </a:r>
            <a:endParaRPr lang="en-GB" sz="2000" dirty="0"/>
          </a:p>
        </p:txBody>
      </p:sp>
      <p:sp>
        <p:nvSpPr>
          <p:cNvPr id="28675" name="Text Box 7"/>
          <p:cNvSpPr txBox="1">
            <a:spLocks noChangeArrowheads="1"/>
          </p:cNvSpPr>
          <p:nvPr/>
        </p:nvSpPr>
        <p:spPr bwMode="auto">
          <a:xfrm>
            <a:off x="3708400" y="2276475"/>
            <a:ext cx="40322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a:t>From the results screen you can either save all of the results or select a few records and put them into a save list</a:t>
            </a:r>
          </a:p>
          <a:p>
            <a:endParaRPr lang="en-GB" sz="2000" dirty="0"/>
          </a:p>
          <a:p>
            <a:r>
              <a:rPr lang="en-GB" sz="2000" dirty="0"/>
              <a:t>You can then view and edit the save list and send it to yourself as an email, print it, or if you are logged in you can save it to your account and return to it later</a:t>
            </a:r>
          </a:p>
        </p:txBody>
      </p:sp>
      <p:sp>
        <p:nvSpPr>
          <p:cNvPr id="28676" name="Text Box 14"/>
          <p:cNvSpPr txBox="1">
            <a:spLocks noChangeArrowheads="1"/>
          </p:cNvSpPr>
          <p:nvPr/>
        </p:nvSpPr>
        <p:spPr bwMode="auto">
          <a:xfrm>
            <a:off x="755650" y="476250"/>
            <a:ext cx="5545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GB" b="1"/>
              <a:t>Other useful information</a:t>
            </a:r>
          </a:p>
        </p:txBody>
      </p:sp>
      <p:pic>
        <p:nvPicPr>
          <p:cNvPr id="2" name="Picture 1">
            <a:extLst>
              <a:ext uri="{FF2B5EF4-FFF2-40B4-BE49-F238E27FC236}">
                <a16:creationId xmlns:a16="http://schemas.microsoft.com/office/drawing/2014/main" id="{7363A2FD-92DB-4616-B34E-4AD9E213DA8B}"/>
              </a:ext>
            </a:extLst>
          </p:cNvPr>
          <p:cNvPicPr>
            <a:picLocks noChangeAspect="1"/>
          </p:cNvPicPr>
          <p:nvPr/>
        </p:nvPicPr>
        <p:blipFill rotWithShape="1">
          <a:blip r:embed="rId2"/>
          <a:srcRect l="65750" t="27593" r="9050" b="34600"/>
          <a:stretch/>
        </p:blipFill>
        <p:spPr>
          <a:xfrm>
            <a:off x="827584" y="1901899"/>
            <a:ext cx="2304256" cy="194461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827088" y="404813"/>
            <a:ext cx="5545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GB" b="1"/>
              <a:t>Other useful information</a:t>
            </a:r>
          </a:p>
        </p:txBody>
      </p:sp>
      <p:sp>
        <p:nvSpPr>
          <p:cNvPr id="30723" name="Text Box 6"/>
          <p:cNvSpPr txBox="1">
            <a:spLocks noChangeArrowheads="1"/>
          </p:cNvSpPr>
          <p:nvPr/>
        </p:nvSpPr>
        <p:spPr bwMode="auto">
          <a:xfrm>
            <a:off x="755650" y="862014"/>
            <a:ext cx="633663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GB" sz="2000" dirty="0"/>
              <a:t>You can access your Library account from any page of the catalogue by clicking Logon in the top right hand corner, or from the main page “My Account” section.</a:t>
            </a:r>
          </a:p>
          <a:p>
            <a:pPr>
              <a:spcBef>
                <a:spcPct val="50000"/>
              </a:spcBef>
            </a:pPr>
            <a:r>
              <a:rPr lang="en-GB" sz="2000" dirty="0"/>
              <a:t>Your username is your RNCM ID card number and your PIN is 4 digits (please ask Library staff for details of your PIN)</a:t>
            </a:r>
          </a:p>
        </p:txBody>
      </p:sp>
      <p:pic>
        <p:nvPicPr>
          <p:cNvPr id="2" name="Picture 1">
            <a:extLst>
              <a:ext uri="{FF2B5EF4-FFF2-40B4-BE49-F238E27FC236}">
                <a16:creationId xmlns:a16="http://schemas.microsoft.com/office/drawing/2014/main" id="{53653DFA-CBCC-4F6E-B842-B5D18FEF6A07}"/>
              </a:ext>
            </a:extLst>
          </p:cNvPr>
          <p:cNvPicPr>
            <a:picLocks noChangeAspect="1"/>
          </p:cNvPicPr>
          <p:nvPr/>
        </p:nvPicPr>
        <p:blipFill rotWithShape="1">
          <a:blip r:embed="rId2"/>
          <a:srcRect l="5113" t="10800" r="6689" b="24801"/>
          <a:stretch/>
        </p:blipFill>
        <p:spPr>
          <a:xfrm>
            <a:off x="539552" y="2954895"/>
            <a:ext cx="8064896" cy="3312368"/>
          </a:xfrm>
          <a:prstGeom prst="rect">
            <a:avLst/>
          </a:prstGeom>
        </p:spPr>
      </p:pic>
      <p:sp>
        <p:nvSpPr>
          <p:cNvPr id="3" name="Oval 2">
            <a:extLst>
              <a:ext uri="{FF2B5EF4-FFF2-40B4-BE49-F238E27FC236}">
                <a16:creationId xmlns:a16="http://schemas.microsoft.com/office/drawing/2014/main" id="{6F8D63E0-574B-40D5-86DE-F815E7D00201}"/>
              </a:ext>
            </a:extLst>
          </p:cNvPr>
          <p:cNvSpPr/>
          <p:nvPr/>
        </p:nvSpPr>
        <p:spPr bwMode="auto">
          <a:xfrm>
            <a:off x="7884368" y="2886467"/>
            <a:ext cx="576064"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Oval 3">
            <a:extLst>
              <a:ext uri="{FF2B5EF4-FFF2-40B4-BE49-F238E27FC236}">
                <a16:creationId xmlns:a16="http://schemas.microsoft.com/office/drawing/2014/main" id="{93C636AD-C897-404C-B8D2-641236055479}"/>
              </a:ext>
            </a:extLst>
          </p:cNvPr>
          <p:cNvSpPr/>
          <p:nvPr/>
        </p:nvSpPr>
        <p:spPr bwMode="auto">
          <a:xfrm>
            <a:off x="5364088" y="4437112"/>
            <a:ext cx="2952328" cy="223224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663575" y="639763"/>
            <a:ext cx="7812088"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a:t>This is the end of this brief guide.  We hope</a:t>
            </a:r>
          </a:p>
          <a:p>
            <a:r>
              <a:rPr lang="en-GB"/>
              <a:t>you have found it useful</a:t>
            </a:r>
          </a:p>
          <a:p>
            <a:endParaRPr lang="en-GB"/>
          </a:p>
          <a:p>
            <a:r>
              <a:rPr lang="en-GB"/>
              <a:t>Remember – we are here to help you find the resources </a:t>
            </a:r>
          </a:p>
          <a:p>
            <a:r>
              <a:rPr lang="en-GB"/>
              <a:t>you will need during your time at the RNCM. If you have </a:t>
            </a:r>
          </a:p>
          <a:p>
            <a:r>
              <a:rPr lang="en-GB"/>
              <a:t>any problems in finding those resources, please ask any</a:t>
            </a:r>
          </a:p>
          <a:p>
            <a:r>
              <a:rPr lang="en-GB"/>
              <a:t>member of the Library staff</a:t>
            </a:r>
          </a:p>
          <a:p>
            <a:endParaRPr lang="en-GB"/>
          </a:p>
          <a:p>
            <a:endParaRPr lang="en-GB"/>
          </a:p>
          <a:p>
            <a:endParaRPr lang="en-GB"/>
          </a:p>
          <a:p>
            <a:endParaRPr lang="en-GB"/>
          </a:p>
        </p:txBody>
      </p:sp>
      <p:sp>
        <p:nvSpPr>
          <p:cNvPr id="31747" name="Text Box 5"/>
          <p:cNvSpPr txBox="1">
            <a:spLocks noChangeArrowheads="1"/>
          </p:cNvSpPr>
          <p:nvPr/>
        </p:nvSpPr>
        <p:spPr bwMode="auto">
          <a:xfrm>
            <a:off x="0" y="35925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GB" b="1"/>
              <a:t>Happy searching!</a:t>
            </a:r>
          </a:p>
        </p:txBody>
      </p:sp>
      <p:pic>
        <p:nvPicPr>
          <p:cNvPr id="31748" name="Picture 7" descr="RNCM Library at n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221163"/>
            <a:ext cx="25749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8"/>
          <p:cNvSpPr txBox="1">
            <a:spLocks noChangeArrowheads="1"/>
          </p:cNvSpPr>
          <p:nvPr/>
        </p:nvSpPr>
        <p:spPr bwMode="auto">
          <a:xfrm>
            <a:off x="684213" y="6021388"/>
            <a:ext cx="136683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GB" sz="1200" i="1" dirty="0"/>
              <a:t>RNCM Library </a:t>
            </a:r>
          </a:p>
          <a:p>
            <a:pPr>
              <a:spcBef>
                <a:spcPct val="50000"/>
              </a:spcBef>
            </a:pPr>
            <a:r>
              <a:rPr lang="en-GB" sz="1200" i="1" dirty="0"/>
              <a:t>August 2020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900113" y="1125538"/>
            <a:ext cx="7343775"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b="1" dirty="0"/>
              <a:t>The Library catalogue shows you</a:t>
            </a:r>
          </a:p>
          <a:p>
            <a:endParaRPr lang="en-GB" b="1" dirty="0"/>
          </a:p>
          <a:p>
            <a:pPr>
              <a:buFontTx/>
              <a:buChar char="•"/>
            </a:pPr>
            <a:r>
              <a:rPr lang="en-GB" dirty="0"/>
              <a:t> </a:t>
            </a:r>
            <a:r>
              <a:rPr lang="en-GB" sz="2000" dirty="0"/>
              <a:t>What books, printed music and audio visual material (CDs/DVDs) are available in the Library</a:t>
            </a:r>
          </a:p>
          <a:p>
            <a:endParaRPr lang="en-GB" sz="2000" dirty="0"/>
          </a:p>
          <a:p>
            <a:pPr>
              <a:buFontTx/>
              <a:buChar char="•"/>
            </a:pPr>
            <a:r>
              <a:rPr lang="en-GB" sz="2000" dirty="0"/>
              <a:t> Where you can find it on the shelves</a:t>
            </a:r>
          </a:p>
          <a:p>
            <a:pPr>
              <a:buFontTx/>
              <a:buChar char="•"/>
            </a:pPr>
            <a:endParaRPr lang="en-GB" sz="2000" dirty="0"/>
          </a:p>
          <a:p>
            <a:pPr>
              <a:buFontTx/>
              <a:buChar char="•"/>
            </a:pPr>
            <a:r>
              <a:rPr lang="en-GB" sz="2000" dirty="0"/>
              <a:t> Whether it is currently in the Library or out on loan</a:t>
            </a:r>
          </a:p>
          <a:p>
            <a:pPr>
              <a:buFontTx/>
              <a:buChar char="•"/>
            </a:pPr>
            <a:endParaRPr lang="en-GB" sz="2000" dirty="0"/>
          </a:p>
          <a:p>
            <a:r>
              <a:rPr lang="en-GB" sz="2000" dirty="0"/>
              <a:t>The catalogue is available at </a:t>
            </a:r>
            <a:r>
              <a:rPr lang="en-GB" sz="2000" dirty="0">
                <a:hlinkClick r:id="rId3"/>
              </a:rPr>
              <a:t>http://catalogue.rncm.ac.uk</a:t>
            </a:r>
            <a:endParaRPr lang="en-GB" sz="2000" dirty="0"/>
          </a:p>
          <a:p>
            <a:endParaRPr lang="en-GB"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663575" y="614363"/>
            <a:ext cx="563721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a:t>Or go to the </a:t>
            </a:r>
            <a:r>
              <a:rPr lang="en-GB" sz="2000">
                <a:hlinkClick r:id="rId2"/>
              </a:rPr>
              <a:t>Library section </a:t>
            </a:r>
            <a:r>
              <a:rPr lang="en-GB" sz="2000"/>
              <a:t>of RNCM Moodle and click on Library Catalogue/Your Account</a:t>
            </a:r>
            <a:endParaRPr lang="en-GB" sz="2000" b="1"/>
          </a:p>
        </p:txBody>
      </p:sp>
      <p:pic>
        <p:nvPicPr>
          <p:cNvPr id="3" name="Picture 2" descr="A screenshot of Moodle showing link to the Library catalogue">
            <a:extLst>
              <a:ext uri="{FF2B5EF4-FFF2-40B4-BE49-F238E27FC236}">
                <a16:creationId xmlns:a16="http://schemas.microsoft.com/office/drawing/2014/main" id="{67D0ACB4-EE96-4496-9B06-1626C9621D90}"/>
              </a:ext>
            </a:extLst>
          </p:cNvPr>
          <p:cNvPicPr>
            <a:picLocks noChangeAspect="1"/>
          </p:cNvPicPr>
          <p:nvPr/>
        </p:nvPicPr>
        <p:blipFill rotWithShape="1">
          <a:blip r:embed="rId3">
            <a:extLst>
              <a:ext uri="{28A0092B-C50C-407E-A947-70E740481C1C}">
                <a14:useLocalDpi xmlns:a14="http://schemas.microsoft.com/office/drawing/2010/main" val="0"/>
              </a:ext>
            </a:extLst>
          </a:blip>
          <a:srcRect b="2461"/>
          <a:stretch/>
        </p:blipFill>
        <p:spPr>
          <a:xfrm>
            <a:off x="467545" y="1484784"/>
            <a:ext cx="8352928" cy="41764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3"/>
          <p:cNvSpPr txBox="1">
            <a:spLocks noChangeArrowheads="1"/>
          </p:cNvSpPr>
          <p:nvPr/>
        </p:nvSpPr>
        <p:spPr bwMode="auto">
          <a:xfrm>
            <a:off x="1783402" y="4814589"/>
            <a:ext cx="5486400" cy="5667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Aft>
                <a:spcPts val="600"/>
              </a:spcAft>
            </a:pPr>
            <a:r>
              <a:rPr lang="en-GB" sz="1400" b="1" dirty="0">
                <a:solidFill>
                  <a:schemeClr val="bg2"/>
                </a:solidFill>
                <a:latin typeface="+mj-lt"/>
                <a:ea typeface="+mj-ea"/>
                <a:cs typeface="+mj-cs"/>
              </a:rPr>
              <a:t>Enter your search terms (keywords) in the box provided</a:t>
            </a:r>
          </a:p>
        </p:txBody>
      </p:sp>
      <p:pic>
        <p:nvPicPr>
          <p:cNvPr id="5" name="Picture 4" descr="Library Catalogue Search box">
            <a:extLst>
              <a:ext uri="{FF2B5EF4-FFF2-40B4-BE49-F238E27FC236}">
                <a16:creationId xmlns:a16="http://schemas.microsoft.com/office/drawing/2014/main" id="{E927234B-6206-45AB-9530-1FFAB45EFC9E}"/>
              </a:ext>
            </a:extLst>
          </p:cNvPr>
          <p:cNvPicPr>
            <a:picLocks noChangeAspect="1"/>
          </p:cNvPicPr>
          <p:nvPr/>
        </p:nvPicPr>
        <p:blipFill rotWithShape="1">
          <a:blip r:embed="rId2"/>
          <a:srcRect t="21335" r="25000" b="34923"/>
          <a:stretch/>
        </p:blipFill>
        <p:spPr>
          <a:xfrm>
            <a:off x="0" y="1052737"/>
            <a:ext cx="8560273" cy="2808312"/>
          </a:xfrm>
          <a:prstGeom prst="rect">
            <a:avLst/>
          </a:prstGeom>
          <a:noFill/>
        </p:spPr>
      </p:pic>
      <p:sp>
        <p:nvSpPr>
          <p:cNvPr id="8194" name="TextBox 2"/>
          <p:cNvSpPr txBox="1">
            <a:spLocks noChangeArrowheads="1"/>
          </p:cNvSpPr>
          <p:nvPr/>
        </p:nvSpPr>
        <p:spPr bwMode="auto">
          <a:xfrm>
            <a:off x="1115616" y="4293096"/>
            <a:ext cx="7272808" cy="8048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pPr>
            <a:r>
              <a:rPr lang="en-US" sz="1400" dirty="0">
                <a:solidFill>
                  <a:schemeClr val="bg2"/>
                </a:solidFill>
                <a:latin typeface="+mn-lt"/>
                <a:ea typeface="+mn-ea"/>
                <a:cs typeface="+mn-cs"/>
              </a:rPr>
              <a:t>You can choose what type of material you would like to search for using the drop down menu on the left, for example, Audio-visual, books, music or short loan. This means that the results will be more relevant to your search.</a:t>
            </a:r>
          </a:p>
        </p:txBody>
      </p:sp>
      <p:sp>
        <p:nvSpPr>
          <p:cNvPr id="6" name="Oval 5">
            <a:extLst>
              <a:ext uri="{FF2B5EF4-FFF2-40B4-BE49-F238E27FC236}">
                <a16:creationId xmlns:a16="http://schemas.microsoft.com/office/drawing/2014/main" id="{BA968384-6597-4E87-9C20-274EA0CE1E0F}"/>
              </a:ext>
            </a:extLst>
          </p:cNvPr>
          <p:cNvSpPr/>
          <p:nvPr/>
        </p:nvSpPr>
        <p:spPr bwMode="auto">
          <a:xfrm>
            <a:off x="2699792" y="2168859"/>
            <a:ext cx="5400600" cy="792088"/>
          </a:xfrm>
          <a:prstGeom prst="ellipse">
            <a:avLst/>
          </a:prstGeom>
          <a:noFill/>
          <a:ln w="15875" cap="flat" cmpd="sng" algn="ctr">
            <a:solidFill>
              <a:srgbClr val="FF0000">
                <a:alpha val="71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539750" y="908050"/>
            <a:ext cx="561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b="1"/>
              <a:t>Some tips when searching for books</a:t>
            </a:r>
          </a:p>
        </p:txBody>
      </p:sp>
      <p:sp>
        <p:nvSpPr>
          <p:cNvPr id="47110" name="Text Box 6"/>
          <p:cNvSpPr txBox="1">
            <a:spLocks noChangeArrowheads="1"/>
          </p:cNvSpPr>
          <p:nvPr/>
        </p:nvSpPr>
        <p:spPr bwMode="auto">
          <a:xfrm>
            <a:off x="611188" y="2636838"/>
            <a:ext cx="7991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a:t>You don’t need to know the whole title – just relevant words within it</a:t>
            </a:r>
            <a:endParaRPr lang="en-US" sz="2000" dirty="0"/>
          </a:p>
        </p:txBody>
      </p:sp>
      <p:sp>
        <p:nvSpPr>
          <p:cNvPr id="47111" name="Text Box 7"/>
          <p:cNvSpPr txBox="1">
            <a:spLocks noChangeArrowheads="1"/>
          </p:cNvSpPr>
          <p:nvPr/>
        </p:nvSpPr>
        <p:spPr bwMode="auto">
          <a:xfrm>
            <a:off x="611188" y="3141663"/>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a:t>Words like “a”, “an”, “the” or “and” are ignored by the system so you can leave them out</a:t>
            </a:r>
            <a:endParaRPr lang="en-US" sz="2000"/>
          </a:p>
        </p:txBody>
      </p:sp>
      <p:sp>
        <p:nvSpPr>
          <p:cNvPr id="47112" name="Text Box 8"/>
          <p:cNvSpPr txBox="1">
            <a:spLocks noChangeArrowheads="1"/>
          </p:cNvSpPr>
          <p:nvPr/>
        </p:nvSpPr>
        <p:spPr bwMode="auto">
          <a:xfrm>
            <a:off x="611188" y="1557338"/>
            <a:ext cx="7848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b="1" dirty="0"/>
              <a:t>A keyword search </a:t>
            </a:r>
            <a:r>
              <a:rPr lang="en-GB" sz="2000" dirty="0"/>
              <a:t>allows you to search simultaneously on an author’s name and words from the title</a:t>
            </a:r>
            <a:endParaRPr lang="en-US" sz="2000" dirty="0"/>
          </a:p>
        </p:txBody>
      </p:sp>
      <p:sp>
        <p:nvSpPr>
          <p:cNvPr id="47113" name="Text Box 9"/>
          <p:cNvSpPr txBox="1">
            <a:spLocks noChangeArrowheads="1"/>
          </p:cNvSpPr>
          <p:nvPr/>
        </p:nvSpPr>
        <p:spPr bwMode="auto">
          <a:xfrm>
            <a:off x="539750" y="3933825"/>
            <a:ext cx="82311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a:t>The more words you search on, the more you can narrow down your search.  It’s useful to remember this if, for instance, an author has a common surname.</a:t>
            </a:r>
          </a:p>
        </p:txBody>
      </p:sp>
      <p:sp>
        <p:nvSpPr>
          <p:cNvPr id="47114" name="Text Box 10"/>
          <p:cNvSpPr txBox="1">
            <a:spLocks noChangeArrowheads="1"/>
          </p:cNvSpPr>
          <p:nvPr/>
        </p:nvSpPr>
        <p:spPr bwMode="auto">
          <a:xfrm>
            <a:off x="539750" y="5013325"/>
            <a:ext cx="8280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a:t>You can also search on names other that the author’s, e.g. those of collaborating authors or editors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12"/>
                                        </p:tgtEl>
                                        <p:attrNameLst>
                                          <p:attrName>style.visibility</p:attrName>
                                        </p:attrNameLst>
                                      </p:cBhvr>
                                      <p:to>
                                        <p:strVal val="visible"/>
                                      </p:to>
                                    </p:set>
                                    <p:anim calcmode="lin" valueType="num">
                                      <p:cBhvr additive="base">
                                        <p:cTn id="7" dur="1000" fill="hold"/>
                                        <p:tgtEl>
                                          <p:spTgt spid="47112"/>
                                        </p:tgtEl>
                                        <p:attrNameLst>
                                          <p:attrName>ppt_x</p:attrName>
                                        </p:attrNameLst>
                                      </p:cBhvr>
                                      <p:tavLst>
                                        <p:tav tm="0">
                                          <p:val>
                                            <p:strVal val="#ppt_x"/>
                                          </p:val>
                                        </p:tav>
                                        <p:tav tm="100000">
                                          <p:val>
                                            <p:strVal val="#ppt_x"/>
                                          </p:val>
                                        </p:tav>
                                      </p:tavLst>
                                    </p:anim>
                                    <p:anim calcmode="lin" valueType="num">
                                      <p:cBhvr additive="base">
                                        <p:cTn id="8" dur="1000" fill="hold"/>
                                        <p:tgtEl>
                                          <p:spTgt spid="471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additive="base">
                                        <p:cTn id="13" dur="1000" fill="hold"/>
                                        <p:tgtEl>
                                          <p:spTgt spid="47110"/>
                                        </p:tgtEl>
                                        <p:attrNameLst>
                                          <p:attrName>ppt_x</p:attrName>
                                        </p:attrNameLst>
                                      </p:cBhvr>
                                      <p:tavLst>
                                        <p:tav tm="0">
                                          <p:val>
                                            <p:strVal val="#ppt_x"/>
                                          </p:val>
                                        </p:tav>
                                        <p:tav tm="100000">
                                          <p:val>
                                            <p:strVal val="#ppt_x"/>
                                          </p:val>
                                        </p:tav>
                                      </p:tavLst>
                                    </p:anim>
                                    <p:anim calcmode="lin" valueType="num">
                                      <p:cBhvr additive="base">
                                        <p:cTn id="14" dur="1000" fill="hold"/>
                                        <p:tgtEl>
                                          <p:spTgt spid="471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11"/>
                                        </p:tgtEl>
                                        <p:attrNameLst>
                                          <p:attrName>style.visibility</p:attrName>
                                        </p:attrNameLst>
                                      </p:cBhvr>
                                      <p:to>
                                        <p:strVal val="visible"/>
                                      </p:to>
                                    </p:set>
                                    <p:anim calcmode="lin" valueType="num">
                                      <p:cBhvr additive="base">
                                        <p:cTn id="19" dur="1000" fill="hold"/>
                                        <p:tgtEl>
                                          <p:spTgt spid="47111"/>
                                        </p:tgtEl>
                                        <p:attrNameLst>
                                          <p:attrName>ppt_x</p:attrName>
                                        </p:attrNameLst>
                                      </p:cBhvr>
                                      <p:tavLst>
                                        <p:tav tm="0">
                                          <p:val>
                                            <p:strVal val="#ppt_x"/>
                                          </p:val>
                                        </p:tav>
                                        <p:tav tm="100000">
                                          <p:val>
                                            <p:strVal val="#ppt_x"/>
                                          </p:val>
                                        </p:tav>
                                      </p:tavLst>
                                    </p:anim>
                                    <p:anim calcmode="lin" valueType="num">
                                      <p:cBhvr additive="base">
                                        <p:cTn id="20" dur="1000" fill="hold"/>
                                        <p:tgtEl>
                                          <p:spTgt spid="471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13"/>
                                        </p:tgtEl>
                                        <p:attrNameLst>
                                          <p:attrName>style.visibility</p:attrName>
                                        </p:attrNameLst>
                                      </p:cBhvr>
                                      <p:to>
                                        <p:strVal val="visible"/>
                                      </p:to>
                                    </p:set>
                                    <p:anim calcmode="lin" valueType="num">
                                      <p:cBhvr additive="base">
                                        <p:cTn id="25" dur="1000" fill="hold"/>
                                        <p:tgtEl>
                                          <p:spTgt spid="47113"/>
                                        </p:tgtEl>
                                        <p:attrNameLst>
                                          <p:attrName>ppt_x</p:attrName>
                                        </p:attrNameLst>
                                      </p:cBhvr>
                                      <p:tavLst>
                                        <p:tav tm="0">
                                          <p:val>
                                            <p:strVal val="#ppt_x"/>
                                          </p:val>
                                        </p:tav>
                                        <p:tav tm="100000">
                                          <p:val>
                                            <p:strVal val="#ppt_x"/>
                                          </p:val>
                                        </p:tav>
                                      </p:tavLst>
                                    </p:anim>
                                    <p:anim calcmode="lin" valueType="num">
                                      <p:cBhvr additive="base">
                                        <p:cTn id="26" dur="1000" fill="hold"/>
                                        <p:tgtEl>
                                          <p:spTgt spid="4711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114"/>
                                        </p:tgtEl>
                                        <p:attrNameLst>
                                          <p:attrName>style.visibility</p:attrName>
                                        </p:attrNameLst>
                                      </p:cBhvr>
                                      <p:to>
                                        <p:strVal val="visible"/>
                                      </p:to>
                                    </p:set>
                                    <p:anim calcmode="lin" valueType="num">
                                      <p:cBhvr additive="base">
                                        <p:cTn id="31" dur="1000" fill="hold"/>
                                        <p:tgtEl>
                                          <p:spTgt spid="47114"/>
                                        </p:tgtEl>
                                        <p:attrNameLst>
                                          <p:attrName>ppt_x</p:attrName>
                                        </p:attrNameLst>
                                      </p:cBhvr>
                                      <p:tavLst>
                                        <p:tav tm="0">
                                          <p:val>
                                            <p:strVal val="#ppt_x"/>
                                          </p:val>
                                        </p:tav>
                                        <p:tav tm="100000">
                                          <p:val>
                                            <p:strVal val="#ppt_x"/>
                                          </p:val>
                                        </p:tav>
                                      </p:tavLst>
                                    </p:anim>
                                    <p:anim calcmode="lin" valueType="num">
                                      <p:cBhvr additive="base">
                                        <p:cTn id="32" dur="1000" fill="hold"/>
                                        <p:tgtEl>
                                          <p:spTgt spid="47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47111" grpId="0"/>
      <p:bldP spid="47112" grpId="0"/>
      <p:bldP spid="47113" grpId="0"/>
      <p:bldP spid="471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539750" y="692150"/>
            <a:ext cx="6337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b="1"/>
              <a:t>Some tips when searching for printed music</a:t>
            </a:r>
          </a:p>
        </p:txBody>
      </p:sp>
      <p:sp>
        <p:nvSpPr>
          <p:cNvPr id="49158" name="Text Box 6"/>
          <p:cNvSpPr txBox="1">
            <a:spLocks noChangeArrowheads="1"/>
          </p:cNvSpPr>
          <p:nvPr/>
        </p:nvSpPr>
        <p:spPr bwMode="auto">
          <a:xfrm>
            <a:off x="971550" y="1700213"/>
            <a:ext cx="74882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a:t>Many titles are generic, e.g. “symphony”, “sonata”, “trio”, so you will always need to add more terms to narrow your search</a:t>
            </a:r>
            <a:endParaRPr lang="en-GB" sz="2000" b="1" dirty="0"/>
          </a:p>
        </p:txBody>
      </p:sp>
      <p:sp>
        <p:nvSpPr>
          <p:cNvPr id="49159" name="Text Box 7"/>
          <p:cNvSpPr txBox="1">
            <a:spLocks noChangeArrowheads="1"/>
          </p:cNvSpPr>
          <p:nvPr/>
        </p:nvSpPr>
        <p:spPr bwMode="auto">
          <a:xfrm>
            <a:off x="971550" y="2492375"/>
            <a:ext cx="74882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a:t>These can include for example a composer’s name, the scoring, the key, opus no. or thematic catalogue no. of a piece (e.g. K.488 for Mozart), or a nickname </a:t>
            </a:r>
            <a:endParaRPr lang="en-GB" sz="2000" b="1" dirty="0"/>
          </a:p>
        </p:txBody>
      </p:sp>
      <p:sp>
        <p:nvSpPr>
          <p:cNvPr id="49160" name="Text Box 8"/>
          <p:cNvSpPr txBox="1">
            <a:spLocks noChangeArrowheads="1"/>
          </p:cNvSpPr>
          <p:nvPr/>
        </p:nvSpPr>
        <p:spPr bwMode="auto">
          <a:xfrm>
            <a:off x="971550" y="3573463"/>
            <a:ext cx="74882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a:t>So, if you are looking for Beethoven’s “Waldstein” sonata you can search on any combination of the underlined terms -   </a:t>
            </a:r>
            <a:r>
              <a:rPr lang="en-GB" sz="2000" u="sng"/>
              <a:t>Beethoven</a:t>
            </a:r>
            <a:r>
              <a:rPr lang="en-GB" sz="2000"/>
              <a:t>, </a:t>
            </a:r>
            <a:r>
              <a:rPr lang="en-GB" sz="2000" u="sng"/>
              <a:t>Ludwig</a:t>
            </a:r>
            <a:r>
              <a:rPr lang="en-GB" sz="2000"/>
              <a:t> </a:t>
            </a:r>
            <a:r>
              <a:rPr lang="en-GB" sz="2000" u="sng"/>
              <a:t>van</a:t>
            </a:r>
            <a:r>
              <a:rPr lang="en-GB" sz="2000"/>
              <a:t>. </a:t>
            </a:r>
            <a:r>
              <a:rPr lang="en-GB" sz="2000" u="sng"/>
              <a:t>Sonata</a:t>
            </a:r>
            <a:r>
              <a:rPr lang="en-GB" sz="2000"/>
              <a:t> for </a:t>
            </a:r>
            <a:r>
              <a:rPr lang="en-GB" sz="2000" u="sng"/>
              <a:t>piano</a:t>
            </a:r>
            <a:r>
              <a:rPr lang="en-GB" sz="2000"/>
              <a:t> </a:t>
            </a:r>
            <a:r>
              <a:rPr lang="en-GB" sz="2000" u="sng"/>
              <a:t>op.53</a:t>
            </a:r>
            <a:r>
              <a:rPr lang="en-GB" sz="2000"/>
              <a:t> in</a:t>
            </a:r>
          </a:p>
          <a:p>
            <a:r>
              <a:rPr lang="en-GB" sz="2000" u="sng"/>
              <a:t>C major</a:t>
            </a:r>
            <a:r>
              <a:rPr lang="en-GB" sz="2000"/>
              <a:t>   </a:t>
            </a:r>
            <a:r>
              <a:rPr lang="en-GB" sz="2000" u="sng"/>
              <a:t>Waldstein</a:t>
            </a:r>
            <a:r>
              <a:rPr lang="en-GB" sz="2000"/>
              <a:t> (note that you need the op.)</a:t>
            </a:r>
          </a:p>
        </p:txBody>
      </p:sp>
      <p:sp>
        <p:nvSpPr>
          <p:cNvPr id="49161" name="Text Box 9"/>
          <p:cNvSpPr txBox="1">
            <a:spLocks noChangeArrowheads="1"/>
          </p:cNvSpPr>
          <p:nvPr/>
        </p:nvSpPr>
        <p:spPr bwMode="auto">
          <a:xfrm>
            <a:off x="900113" y="5084763"/>
            <a:ext cx="6769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a:t>You don’t need to add punctuation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8"/>
                                        </p:tgtEl>
                                        <p:attrNameLst>
                                          <p:attrName>style.visibility</p:attrName>
                                        </p:attrNameLst>
                                      </p:cBhvr>
                                      <p:to>
                                        <p:strVal val="visible"/>
                                      </p:to>
                                    </p:set>
                                    <p:anim calcmode="lin" valueType="num">
                                      <p:cBhvr additive="base">
                                        <p:cTn id="7" dur="1000" fill="hold"/>
                                        <p:tgtEl>
                                          <p:spTgt spid="49158"/>
                                        </p:tgtEl>
                                        <p:attrNameLst>
                                          <p:attrName>ppt_x</p:attrName>
                                        </p:attrNameLst>
                                      </p:cBhvr>
                                      <p:tavLst>
                                        <p:tav tm="0">
                                          <p:val>
                                            <p:strVal val="#ppt_x"/>
                                          </p:val>
                                        </p:tav>
                                        <p:tav tm="100000">
                                          <p:val>
                                            <p:strVal val="#ppt_x"/>
                                          </p:val>
                                        </p:tav>
                                      </p:tavLst>
                                    </p:anim>
                                    <p:anim calcmode="lin" valueType="num">
                                      <p:cBhvr additive="base">
                                        <p:cTn id="8" dur="1000" fill="hold"/>
                                        <p:tgtEl>
                                          <p:spTgt spid="491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9"/>
                                        </p:tgtEl>
                                        <p:attrNameLst>
                                          <p:attrName>style.visibility</p:attrName>
                                        </p:attrNameLst>
                                      </p:cBhvr>
                                      <p:to>
                                        <p:strVal val="visible"/>
                                      </p:to>
                                    </p:set>
                                    <p:anim calcmode="lin" valueType="num">
                                      <p:cBhvr additive="base">
                                        <p:cTn id="13" dur="1000" fill="hold"/>
                                        <p:tgtEl>
                                          <p:spTgt spid="49159"/>
                                        </p:tgtEl>
                                        <p:attrNameLst>
                                          <p:attrName>ppt_x</p:attrName>
                                        </p:attrNameLst>
                                      </p:cBhvr>
                                      <p:tavLst>
                                        <p:tav tm="0">
                                          <p:val>
                                            <p:strVal val="#ppt_x"/>
                                          </p:val>
                                        </p:tav>
                                        <p:tav tm="100000">
                                          <p:val>
                                            <p:strVal val="#ppt_x"/>
                                          </p:val>
                                        </p:tav>
                                      </p:tavLst>
                                    </p:anim>
                                    <p:anim calcmode="lin" valueType="num">
                                      <p:cBhvr additive="base">
                                        <p:cTn id="14" dur="1000" fill="hold"/>
                                        <p:tgtEl>
                                          <p:spTgt spid="4915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60"/>
                                        </p:tgtEl>
                                        <p:attrNameLst>
                                          <p:attrName>style.visibility</p:attrName>
                                        </p:attrNameLst>
                                      </p:cBhvr>
                                      <p:to>
                                        <p:strVal val="visible"/>
                                      </p:to>
                                    </p:set>
                                    <p:anim calcmode="lin" valueType="num">
                                      <p:cBhvr additive="base">
                                        <p:cTn id="19" dur="1000" fill="hold"/>
                                        <p:tgtEl>
                                          <p:spTgt spid="49160"/>
                                        </p:tgtEl>
                                        <p:attrNameLst>
                                          <p:attrName>ppt_x</p:attrName>
                                        </p:attrNameLst>
                                      </p:cBhvr>
                                      <p:tavLst>
                                        <p:tav tm="0">
                                          <p:val>
                                            <p:strVal val="#ppt_x"/>
                                          </p:val>
                                        </p:tav>
                                        <p:tav tm="100000">
                                          <p:val>
                                            <p:strVal val="#ppt_x"/>
                                          </p:val>
                                        </p:tav>
                                      </p:tavLst>
                                    </p:anim>
                                    <p:anim calcmode="lin" valueType="num">
                                      <p:cBhvr additive="base">
                                        <p:cTn id="20" dur="1000" fill="hold"/>
                                        <p:tgtEl>
                                          <p:spTgt spid="4916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61"/>
                                        </p:tgtEl>
                                        <p:attrNameLst>
                                          <p:attrName>style.visibility</p:attrName>
                                        </p:attrNameLst>
                                      </p:cBhvr>
                                      <p:to>
                                        <p:strVal val="visible"/>
                                      </p:to>
                                    </p:set>
                                    <p:anim calcmode="lin" valueType="num">
                                      <p:cBhvr additive="base">
                                        <p:cTn id="25" dur="1000" fill="hold"/>
                                        <p:tgtEl>
                                          <p:spTgt spid="49161"/>
                                        </p:tgtEl>
                                        <p:attrNameLst>
                                          <p:attrName>ppt_x</p:attrName>
                                        </p:attrNameLst>
                                      </p:cBhvr>
                                      <p:tavLst>
                                        <p:tav tm="0">
                                          <p:val>
                                            <p:strVal val="#ppt_x"/>
                                          </p:val>
                                        </p:tav>
                                        <p:tav tm="100000">
                                          <p:val>
                                            <p:strVal val="#ppt_x"/>
                                          </p:val>
                                        </p:tav>
                                      </p:tavLst>
                                    </p:anim>
                                    <p:anim calcmode="lin" valueType="num">
                                      <p:cBhvr additive="base">
                                        <p:cTn id="26" dur="1000" fill="hold"/>
                                        <p:tgtEl>
                                          <p:spTgt spid="491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P spid="49159" grpId="0"/>
      <p:bldP spid="49160" grpId="0"/>
      <p:bldP spid="491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447675" y="350838"/>
            <a:ext cx="68707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b="1"/>
              <a:t>Some tips when searching for recorded music</a:t>
            </a:r>
          </a:p>
          <a:p>
            <a:endParaRPr lang="en-GB" b="1"/>
          </a:p>
          <a:p>
            <a:r>
              <a:rPr lang="en-GB" sz="2000"/>
              <a:t>What applies to searching for printed music also applies</a:t>
            </a:r>
          </a:p>
          <a:p>
            <a:r>
              <a:rPr lang="en-GB" sz="2000"/>
              <a:t> here, but note that:</a:t>
            </a:r>
            <a:endParaRPr lang="en-GB"/>
          </a:p>
        </p:txBody>
      </p:sp>
      <p:sp>
        <p:nvSpPr>
          <p:cNvPr id="50181" name="Text Box 5"/>
          <p:cNvSpPr txBox="1">
            <a:spLocks noChangeArrowheads="1"/>
          </p:cNvSpPr>
          <p:nvPr/>
        </p:nvSpPr>
        <p:spPr bwMode="auto">
          <a:xfrm>
            <a:off x="971550" y="1989138"/>
            <a:ext cx="75612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a:t>You can search for specific artists as well as composers</a:t>
            </a:r>
          </a:p>
        </p:txBody>
      </p:sp>
      <p:sp>
        <p:nvSpPr>
          <p:cNvPr id="50182" name="Text Box 6"/>
          <p:cNvSpPr txBox="1">
            <a:spLocks noChangeArrowheads="1"/>
          </p:cNvSpPr>
          <p:nvPr/>
        </p:nvSpPr>
        <p:spPr bwMode="auto">
          <a:xfrm>
            <a:off x="971550" y="2736334"/>
            <a:ext cx="756126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a:t>If you’re looking for recordings using period instruments you can use “period instruments” as search terms with name or title keywords, e.g. “Brandenburg period instruments” will find all the relevant recordings of the Brandenburg concertos, while “Bach period instruments” will find all Bach recordings on period instruments (that’s all the </a:t>
            </a:r>
            <a:r>
              <a:rPr lang="en-GB" sz="2000" dirty="0" err="1"/>
              <a:t>Bachs</a:t>
            </a:r>
            <a:r>
              <a:rPr lang="en-GB" sz="2000" dirty="0"/>
              <a:t> unless you add forenames to limit your search). </a:t>
            </a:r>
          </a:p>
        </p:txBody>
      </p:sp>
      <p:sp>
        <p:nvSpPr>
          <p:cNvPr id="50183" name="Text Box 7"/>
          <p:cNvSpPr txBox="1">
            <a:spLocks noChangeArrowheads="1"/>
          </p:cNvSpPr>
          <p:nvPr/>
        </p:nvSpPr>
        <p:spPr bwMode="auto">
          <a:xfrm>
            <a:off x="971549" y="5344252"/>
            <a:ext cx="75612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a:t>You can’t search for vinyl LPs on the online catalogue – you will need to use the card catalogue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 calcmode="lin" valueType="num">
                                      <p:cBhvr additive="base">
                                        <p:cTn id="7" dur="1000" fill="hold"/>
                                        <p:tgtEl>
                                          <p:spTgt spid="50181"/>
                                        </p:tgtEl>
                                        <p:attrNameLst>
                                          <p:attrName>ppt_x</p:attrName>
                                        </p:attrNameLst>
                                      </p:cBhvr>
                                      <p:tavLst>
                                        <p:tav tm="0">
                                          <p:val>
                                            <p:strVal val="#ppt_x"/>
                                          </p:val>
                                        </p:tav>
                                        <p:tav tm="100000">
                                          <p:val>
                                            <p:strVal val="#ppt_x"/>
                                          </p:val>
                                        </p:tav>
                                      </p:tavLst>
                                    </p:anim>
                                    <p:anim calcmode="lin" valueType="num">
                                      <p:cBhvr additive="base">
                                        <p:cTn id="8" dur="1000" fill="hold"/>
                                        <p:tgtEl>
                                          <p:spTgt spid="501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82"/>
                                        </p:tgtEl>
                                        <p:attrNameLst>
                                          <p:attrName>style.visibility</p:attrName>
                                        </p:attrNameLst>
                                      </p:cBhvr>
                                      <p:to>
                                        <p:strVal val="visible"/>
                                      </p:to>
                                    </p:set>
                                    <p:anim calcmode="lin" valueType="num">
                                      <p:cBhvr additive="base">
                                        <p:cTn id="13" dur="1000" fill="hold"/>
                                        <p:tgtEl>
                                          <p:spTgt spid="50182"/>
                                        </p:tgtEl>
                                        <p:attrNameLst>
                                          <p:attrName>ppt_x</p:attrName>
                                        </p:attrNameLst>
                                      </p:cBhvr>
                                      <p:tavLst>
                                        <p:tav tm="0">
                                          <p:val>
                                            <p:strVal val="#ppt_x"/>
                                          </p:val>
                                        </p:tav>
                                        <p:tav tm="100000">
                                          <p:val>
                                            <p:strVal val="#ppt_x"/>
                                          </p:val>
                                        </p:tav>
                                      </p:tavLst>
                                    </p:anim>
                                    <p:anim calcmode="lin" valueType="num">
                                      <p:cBhvr additive="base">
                                        <p:cTn id="14" dur="1000" fill="hold"/>
                                        <p:tgtEl>
                                          <p:spTgt spid="5018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83"/>
                                        </p:tgtEl>
                                        <p:attrNameLst>
                                          <p:attrName>style.visibility</p:attrName>
                                        </p:attrNameLst>
                                      </p:cBhvr>
                                      <p:to>
                                        <p:strVal val="visible"/>
                                      </p:to>
                                    </p:set>
                                    <p:anim calcmode="lin" valueType="num">
                                      <p:cBhvr additive="base">
                                        <p:cTn id="19" dur="1000" fill="hold"/>
                                        <p:tgtEl>
                                          <p:spTgt spid="50183"/>
                                        </p:tgtEl>
                                        <p:attrNameLst>
                                          <p:attrName>ppt_x</p:attrName>
                                        </p:attrNameLst>
                                      </p:cBhvr>
                                      <p:tavLst>
                                        <p:tav tm="0">
                                          <p:val>
                                            <p:strVal val="#ppt_x"/>
                                          </p:val>
                                        </p:tav>
                                        <p:tav tm="100000">
                                          <p:val>
                                            <p:strVal val="#ppt_x"/>
                                          </p:val>
                                        </p:tav>
                                      </p:tavLst>
                                    </p:anim>
                                    <p:anim calcmode="lin" valueType="num">
                                      <p:cBhvr additive="base">
                                        <p:cTn id="20" dur="1000" fill="hold"/>
                                        <p:tgtEl>
                                          <p:spTgt spid="50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P spid="501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468313" y="1316038"/>
            <a:ext cx="8280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a:t>Let’s imagine you’re looking for the sheet music of the opus 69 cello sonata by Beethoven. Select “Music” from the dropdown menu on the left, and enter the following search terms.  You have to enter the opus number as op.69 (with no spaces)</a:t>
            </a:r>
          </a:p>
          <a:p>
            <a:r>
              <a:rPr lang="en-GB" sz="2000" dirty="0"/>
              <a:t> </a:t>
            </a:r>
          </a:p>
          <a:p>
            <a:endParaRPr lang="en-GB" sz="2000" dirty="0"/>
          </a:p>
          <a:p>
            <a:r>
              <a:rPr lang="en-GB" sz="2000" dirty="0"/>
              <a:t>Beethoven sonata cello piano op.69</a:t>
            </a:r>
          </a:p>
          <a:p>
            <a:endParaRPr lang="en-GB" sz="2000" dirty="0"/>
          </a:p>
          <a:p>
            <a:r>
              <a:rPr lang="en-GB" sz="2000" dirty="0"/>
              <a:t>Click on Search or press Enter</a:t>
            </a:r>
          </a:p>
        </p:txBody>
      </p:sp>
      <p:sp>
        <p:nvSpPr>
          <p:cNvPr id="12291" name="Text Box 6"/>
          <p:cNvSpPr txBox="1">
            <a:spLocks noChangeArrowheads="1"/>
          </p:cNvSpPr>
          <p:nvPr/>
        </p:nvSpPr>
        <p:spPr bwMode="auto">
          <a:xfrm>
            <a:off x="539750" y="476250"/>
            <a:ext cx="561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b="1"/>
              <a:t>Doing a search</a:t>
            </a:r>
          </a:p>
        </p:txBody>
      </p:sp>
      <p:sp>
        <p:nvSpPr>
          <p:cNvPr id="12292" name="Rectangle 7"/>
          <p:cNvSpPr>
            <a:spLocks noChangeArrowheads="1"/>
          </p:cNvSpPr>
          <p:nvPr/>
        </p:nvSpPr>
        <p:spPr bwMode="auto">
          <a:xfrm>
            <a:off x="539750" y="2996952"/>
            <a:ext cx="590391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theme/theme1.xml><?xml version="1.0" encoding="utf-8"?>
<a:theme xmlns:a="http://schemas.openxmlformats.org/drawingml/2006/main" name="RNCMPowerpoint template, white background">
  <a:themeElements>
    <a:clrScheme name="RNCMPowerpoint template, white background 15">
      <a:dk1>
        <a:srgbClr val="4D4D4D"/>
      </a:dk1>
      <a:lt1>
        <a:srgbClr val="686B5D"/>
      </a:lt1>
      <a:dk2>
        <a:srgbClr val="D1D1CB"/>
      </a:dk2>
      <a:lt2>
        <a:srgbClr val="777777"/>
      </a:lt2>
      <a:accent1>
        <a:srgbClr val="909082"/>
      </a:accent1>
      <a:accent2>
        <a:srgbClr val="809EA8"/>
      </a:accent2>
      <a:accent3>
        <a:srgbClr val="B9BAB6"/>
      </a:accent3>
      <a:accent4>
        <a:srgbClr val="404040"/>
      </a:accent4>
      <a:accent5>
        <a:srgbClr val="C6C6C1"/>
      </a:accent5>
      <a:accent6>
        <a:srgbClr val="738F98"/>
      </a:accent6>
      <a:hlink>
        <a:srgbClr val="0066FF"/>
      </a:hlink>
      <a:folHlink>
        <a:srgbClr val="E9DCB9"/>
      </a:folHlink>
    </a:clrScheme>
    <a:fontScheme name="RNCMPowerpoint template, white 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RNCMPowerpoint template, white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NCMPowerpoint template, white 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NCMPowerpoint template, white 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NCMPowerpoint template, white 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NCMPowerpoint template, white 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NCMPowerpoint template, white 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NCMPowerpoint template, white backgroun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NCMPowerpoint template, white 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NCMPowerpoint template, white 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NCMPowerpoint template, white 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NCMPowerpoint template, white 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NCMPowerpoint template, white 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NCMPowerpoint template, white background 13">
        <a:dk1>
          <a:srgbClr val="777777"/>
        </a:dk1>
        <a:lt1>
          <a:srgbClr val="777777"/>
        </a:lt1>
        <a:dk2>
          <a:srgbClr val="686B5D"/>
        </a:dk2>
        <a:lt2>
          <a:srgbClr val="D1D1CB"/>
        </a:lt2>
        <a:accent1>
          <a:srgbClr val="909082"/>
        </a:accent1>
        <a:accent2>
          <a:srgbClr val="809EA8"/>
        </a:accent2>
        <a:accent3>
          <a:srgbClr val="B9BAB6"/>
        </a:accent3>
        <a:accent4>
          <a:srgbClr val="656565"/>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NCMPowerpoint template, white background 14">
        <a:dk1>
          <a:srgbClr val="4D4D4D"/>
        </a:dk1>
        <a:lt1>
          <a:srgbClr val="686B5D"/>
        </a:lt1>
        <a:dk2>
          <a:srgbClr val="D1D1CB"/>
        </a:dk2>
        <a:lt2>
          <a:srgbClr val="777777"/>
        </a:lt2>
        <a:accent1>
          <a:srgbClr val="909082"/>
        </a:accent1>
        <a:accent2>
          <a:srgbClr val="809EA8"/>
        </a:accent2>
        <a:accent3>
          <a:srgbClr val="B9BAB6"/>
        </a:accent3>
        <a:accent4>
          <a:srgbClr val="40404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RNCMPowerpoint template, white background 15">
        <a:dk1>
          <a:srgbClr val="4D4D4D"/>
        </a:dk1>
        <a:lt1>
          <a:srgbClr val="686B5D"/>
        </a:lt1>
        <a:dk2>
          <a:srgbClr val="D1D1CB"/>
        </a:dk2>
        <a:lt2>
          <a:srgbClr val="777777"/>
        </a:lt2>
        <a:accent1>
          <a:srgbClr val="909082"/>
        </a:accent1>
        <a:accent2>
          <a:srgbClr val="809EA8"/>
        </a:accent2>
        <a:accent3>
          <a:srgbClr val="B9BAB6"/>
        </a:accent3>
        <a:accent4>
          <a:srgbClr val="404040"/>
        </a:accent4>
        <a:accent5>
          <a:srgbClr val="C6C6C1"/>
        </a:accent5>
        <a:accent6>
          <a:srgbClr val="738F98"/>
        </a:accent6>
        <a:hlink>
          <a:srgbClr val="0066FF"/>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1896</Words>
  <Application>Microsoft Office PowerPoint</Application>
  <PresentationFormat>On-screen Show (4:3)</PresentationFormat>
  <Paragraphs>159</Paragraphs>
  <Slides>24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Times</vt:lpstr>
      <vt:lpstr>RNCMPowerpoint template, white background</vt:lpstr>
      <vt:lpstr>A user’s guide to the RNCM Library catalogue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user’s guide to the RNCM Library catalogue</dc:title>
  <dc:creator>alison Allerton</dc:creator>
  <cp:lastModifiedBy>alison Allerton</cp:lastModifiedBy>
  <cp:revision>12</cp:revision>
  <dcterms:created xsi:type="dcterms:W3CDTF">2020-08-05T10:25:18Z</dcterms:created>
  <dcterms:modified xsi:type="dcterms:W3CDTF">2020-08-05T14:47:45Z</dcterms:modified>
</cp:coreProperties>
</file>