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18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C0422-EBB4-41FC-8370-67CDB5F31A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Using Grove Music Online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33D690-9196-4651-84F1-491B0D9C1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36972" y="7736664"/>
            <a:ext cx="10572000" cy="434974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E810A4-28B9-4A7C-9604-6DDA83B88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4" t="7048" r="21238" b="21131"/>
          <a:stretch/>
        </p:blipFill>
        <p:spPr>
          <a:xfrm>
            <a:off x="3736003" y="422523"/>
            <a:ext cx="4251088" cy="2952000"/>
          </a:xfrm>
          <a:prstGeom prst="rect">
            <a:avLst/>
          </a:prstGeom>
        </p:spPr>
      </p:pic>
      <p:pic>
        <p:nvPicPr>
          <p:cNvPr id="1026" name="Picture 2" descr="04.19 Library Footer (003)">
            <a:extLst>
              <a:ext uri="{FF2B5EF4-FFF2-40B4-BE49-F238E27FC236}">
                <a16:creationId xmlns:a16="http://schemas.microsoft.com/office/drawing/2014/main" xmlns="" id="{C026D03C-5D53-4DFB-9A5B-BAD69BED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721" y="5089480"/>
            <a:ext cx="476250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06"/>
    </mc:Choice>
    <mc:Fallback>
      <p:transition spd="slow" advTm="1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ED5D4B-8895-4130-B564-3239DEAB68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88" t="6465" r="22630" b="3569"/>
          <a:stretch/>
        </p:blipFill>
        <p:spPr>
          <a:xfrm>
            <a:off x="192000" y="406400"/>
            <a:ext cx="5904000" cy="5554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BBEB72-3A2C-4140-818D-82FCC74915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956" t="5926" r="23408" b="3569"/>
          <a:stretch/>
        </p:blipFill>
        <p:spPr>
          <a:xfrm>
            <a:off x="6158997" y="417158"/>
            <a:ext cx="5841003" cy="554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31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58"/>
    </mc:Choice>
    <mc:Fallback>
      <p:transition spd="slow" advTm="45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392F08-52DD-42CE-A3A2-F4D4191114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106" t="1" r="25379" b="3636"/>
          <a:stretch/>
        </p:blipFill>
        <p:spPr>
          <a:xfrm>
            <a:off x="240147" y="604982"/>
            <a:ext cx="3708000" cy="550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D5E7B3-B3F7-45AB-BFD5-AFB7B1B4D2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258" t="6195" r="24469" b="3703"/>
          <a:stretch/>
        </p:blipFill>
        <p:spPr>
          <a:xfrm>
            <a:off x="4114799" y="604982"/>
            <a:ext cx="3924000" cy="5491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0AE9ED-DEB5-496D-B921-E0A71A1F40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31" t="6734" r="24015" b="4040"/>
          <a:stretch/>
        </p:blipFill>
        <p:spPr>
          <a:xfrm>
            <a:off x="8205451" y="604982"/>
            <a:ext cx="3888000" cy="54918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892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18"/>
    </mc:Choice>
    <mc:Fallback>
      <p:transition spd="slow" advTm="6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4F08A4-7236-4278-908E-F76F72097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58" t="6734" r="22652" b="3839"/>
          <a:stretch/>
        </p:blipFill>
        <p:spPr>
          <a:xfrm>
            <a:off x="230909" y="309380"/>
            <a:ext cx="6426001" cy="597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58DF03-4588-4985-9855-C19A8DDE16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273" t="6330" r="21591" b="3703"/>
          <a:stretch/>
        </p:blipFill>
        <p:spPr>
          <a:xfrm>
            <a:off x="6945745" y="212435"/>
            <a:ext cx="5015346" cy="616989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986709" y="212435"/>
            <a:ext cx="914400" cy="4462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11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0"/>
    </mc:Choice>
    <mc:Fallback>
      <p:transition spd="slow" advTm="2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AA27CB-0C9D-4DBA-947E-67A1F9F263D9}"/>
              </a:ext>
            </a:extLst>
          </p:cNvPr>
          <p:cNvSpPr txBox="1"/>
          <p:nvPr/>
        </p:nvSpPr>
        <p:spPr>
          <a:xfrm>
            <a:off x="1034473" y="1265382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libstaff@rncm.ac.uk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0DA7CB-D8B6-4AF5-8D8E-333CCDA78A4A}"/>
              </a:ext>
            </a:extLst>
          </p:cNvPr>
          <p:cNvSpPr txBox="1"/>
          <p:nvPr/>
        </p:nvSpPr>
        <p:spPr>
          <a:xfrm>
            <a:off x="1034473" y="2595418"/>
            <a:ext cx="612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geoff.thomason@rncm.ac.uk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E5FDA5-11CC-416C-AE45-D05FC0E24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49" t="7408" r="24166" b="28349"/>
          <a:stretch/>
        </p:blipFill>
        <p:spPr>
          <a:xfrm>
            <a:off x="7160097" y="1557769"/>
            <a:ext cx="4582341" cy="3096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7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63"/>
    </mc:Choice>
    <mc:Fallback>
      <p:transition spd="slow" advTm="2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B23561-B90F-4991-A2C6-18AFC1058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18" y="694944"/>
            <a:ext cx="4401312" cy="5468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23DD56-05BF-4C41-979C-0799FEA1C981}"/>
              </a:ext>
            </a:extLst>
          </p:cNvPr>
          <p:cNvSpPr txBox="1"/>
          <p:nvPr/>
        </p:nvSpPr>
        <p:spPr>
          <a:xfrm>
            <a:off x="6622869" y="1410789"/>
            <a:ext cx="4059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Sir George Grove</a:t>
            </a:r>
          </a:p>
          <a:p>
            <a:r>
              <a:rPr lang="en-GB" sz="3600" dirty="0"/>
              <a:t>(1820-1900)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5A8232-4839-448F-BDBE-933542C79A9E}"/>
              </a:ext>
            </a:extLst>
          </p:cNvPr>
          <p:cNvSpPr txBox="1"/>
          <p:nvPr/>
        </p:nvSpPr>
        <p:spPr>
          <a:xfrm>
            <a:off x="6664672" y="4088674"/>
            <a:ext cx="4869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Director of the Royal</a:t>
            </a:r>
          </a:p>
          <a:p>
            <a:r>
              <a:rPr lang="en-GB" sz="3600" dirty="0"/>
              <a:t>College of Music</a:t>
            </a:r>
          </a:p>
          <a:p>
            <a:r>
              <a:rPr lang="en-GB" sz="3600" dirty="0"/>
              <a:t>1883-1894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0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56"/>
    </mc:Choice>
    <mc:Fallback>
      <p:transition spd="slow" advTm="2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F95E62-7C26-4238-9500-E9BC65D1F307}"/>
              </a:ext>
            </a:extLst>
          </p:cNvPr>
          <p:cNvSpPr txBox="1"/>
          <p:nvPr/>
        </p:nvSpPr>
        <p:spPr>
          <a:xfrm>
            <a:off x="1086019" y="675697"/>
            <a:ext cx="7318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Groves dictionary of music and musicians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37FB58-7512-4745-97CE-1A78E9A4DB2B}"/>
              </a:ext>
            </a:extLst>
          </p:cNvPr>
          <p:cNvSpPr txBox="1"/>
          <p:nvPr/>
        </p:nvSpPr>
        <p:spPr>
          <a:xfrm>
            <a:off x="1201783" y="1472344"/>
            <a:ext cx="242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edition 1879-1889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E4D25-A993-47C4-B48B-9BFA5A7798A5}"/>
              </a:ext>
            </a:extLst>
          </p:cNvPr>
          <p:cNvSpPr txBox="1"/>
          <p:nvPr/>
        </p:nvSpPr>
        <p:spPr>
          <a:xfrm>
            <a:off x="1201783" y="2115103"/>
            <a:ext cx="27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edition 1904-1910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541BE3-4BC7-414E-9F0A-A8A6CE5E3F0A}"/>
              </a:ext>
            </a:extLst>
          </p:cNvPr>
          <p:cNvSpPr txBox="1"/>
          <p:nvPr/>
        </p:nvSpPr>
        <p:spPr>
          <a:xfrm>
            <a:off x="1249873" y="2784175"/>
            <a:ext cx="189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edition 1927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B8DA4EB-7B3B-46FC-B35D-F0F7E23AA180}"/>
              </a:ext>
            </a:extLst>
          </p:cNvPr>
          <p:cNvSpPr txBox="1"/>
          <p:nvPr/>
        </p:nvSpPr>
        <p:spPr>
          <a:xfrm>
            <a:off x="1201783" y="3398129"/>
            <a:ext cx="27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edition 1940 /1945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B4CE58-BDD7-435E-9B86-F5FB18AF4A14}"/>
              </a:ext>
            </a:extLst>
          </p:cNvPr>
          <p:cNvSpPr txBox="1"/>
          <p:nvPr/>
        </p:nvSpPr>
        <p:spPr>
          <a:xfrm>
            <a:off x="1249872" y="4045913"/>
            <a:ext cx="189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edition 1954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FE77EA-C240-4A5E-B2DD-244E57A0C2FA}"/>
              </a:ext>
            </a:extLst>
          </p:cNvPr>
          <p:cNvSpPr txBox="1"/>
          <p:nvPr/>
        </p:nvSpPr>
        <p:spPr>
          <a:xfrm>
            <a:off x="1201783" y="4693697"/>
            <a:ext cx="76156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As New Grove dictionary of music and musicians</a:t>
            </a:r>
          </a:p>
          <a:p>
            <a:endParaRPr lang="en-GB" sz="2400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edition 1980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8BE6AA-B269-4484-9B1A-BB9508CB86DB}"/>
              </a:ext>
            </a:extLst>
          </p:cNvPr>
          <p:cNvSpPr txBox="1"/>
          <p:nvPr/>
        </p:nvSpPr>
        <p:spPr>
          <a:xfrm>
            <a:off x="1197621" y="6062097"/>
            <a:ext cx="210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edition 2001</a:t>
            </a:r>
          </a:p>
        </p:txBody>
      </p:sp>
      <p:pic>
        <p:nvPicPr>
          <p:cNvPr id="2050" name="Picture 2" descr="The New Grove Dictionary of Music and Musicians - Wikipedia">
            <a:extLst>
              <a:ext uri="{FF2B5EF4-FFF2-40B4-BE49-F238E27FC236}">
                <a16:creationId xmlns:a16="http://schemas.microsoft.com/office/drawing/2014/main" xmlns="" id="{9E048501-CBEF-49F3-B418-CBDF58A7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17" y="1402841"/>
            <a:ext cx="4176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4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82"/>
    </mc:Choice>
    <mc:Fallback>
      <p:transition spd="slow" advTm="3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A3D5C6-E3AD-41B8-AF50-B9F2133FFB91}"/>
              </a:ext>
            </a:extLst>
          </p:cNvPr>
          <p:cNvSpPr txBox="1"/>
          <p:nvPr/>
        </p:nvSpPr>
        <p:spPr>
          <a:xfrm>
            <a:off x="2375821" y="2974109"/>
            <a:ext cx="7017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New Grove family – incorporated into the online version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5F73CA-DD12-42FE-A616-1CCC41EAA0A4}"/>
              </a:ext>
            </a:extLst>
          </p:cNvPr>
          <p:cNvSpPr txBox="1"/>
          <p:nvPr/>
        </p:nvSpPr>
        <p:spPr>
          <a:xfrm>
            <a:off x="1089891" y="1283855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American music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A41143-ACEF-47F9-BC76-7BAA62F8992A}"/>
              </a:ext>
            </a:extLst>
          </p:cNvPr>
          <p:cNvSpPr txBox="1"/>
          <p:nvPr/>
        </p:nvSpPr>
        <p:spPr>
          <a:xfrm>
            <a:off x="8645236" y="1154545"/>
            <a:ext cx="2678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Jazz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43C03B-CB36-40CB-8F96-D62FF0FFADEF}"/>
              </a:ext>
            </a:extLst>
          </p:cNvPr>
          <p:cNvSpPr txBox="1"/>
          <p:nvPr/>
        </p:nvSpPr>
        <p:spPr>
          <a:xfrm>
            <a:off x="905164" y="5560291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Opera</a:t>
            </a:r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5A0B46-3441-43AE-B641-9F067D4EB39C}"/>
              </a:ext>
            </a:extLst>
          </p:cNvPr>
          <p:cNvSpPr txBox="1"/>
          <p:nvPr/>
        </p:nvSpPr>
        <p:spPr>
          <a:xfrm>
            <a:off x="3916218" y="5560291"/>
            <a:ext cx="307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Musical instruments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84D5778-2399-4A89-9EA1-6194DE0E0408}"/>
              </a:ext>
            </a:extLst>
          </p:cNvPr>
          <p:cNvSpPr txBox="1"/>
          <p:nvPr/>
        </p:nvSpPr>
        <p:spPr>
          <a:xfrm>
            <a:off x="7952509" y="5495636"/>
            <a:ext cx="307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Women composers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E03B226-96B6-4AA9-A3D4-DAB14C288D81}"/>
              </a:ext>
            </a:extLst>
          </p:cNvPr>
          <p:cNvCxnSpPr/>
          <p:nvPr/>
        </p:nvCxnSpPr>
        <p:spPr>
          <a:xfrm>
            <a:off x="2281382" y="2001238"/>
            <a:ext cx="914400" cy="91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887AF8A-29BD-4E06-9C3D-9AE961B02DF8}"/>
              </a:ext>
            </a:extLst>
          </p:cNvPr>
          <p:cNvCxnSpPr>
            <a:cxnSpLocks/>
          </p:cNvCxnSpPr>
          <p:nvPr/>
        </p:nvCxnSpPr>
        <p:spPr>
          <a:xfrm>
            <a:off x="7499927" y="3749964"/>
            <a:ext cx="1462775" cy="1394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A167027-5745-4D52-9A49-EB0C3CDF16BC}"/>
              </a:ext>
            </a:extLst>
          </p:cNvPr>
          <p:cNvCxnSpPr>
            <a:cxnSpLocks/>
          </p:cNvCxnSpPr>
          <p:nvPr/>
        </p:nvCxnSpPr>
        <p:spPr>
          <a:xfrm flipH="1">
            <a:off x="1893455" y="4316281"/>
            <a:ext cx="845127" cy="1092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744C69D-06C1-4B68-9ADB-95E114264614}"/>
              </a:ext>
            </a:extLst>
          </p:cNvPr>
          <p:cNvCxnSpPr>
            <a:cxnSpLocks/>
          </p:cNvCxnSpPr>
          <p:nvPr/>
        </p:nvCxnSpPr>
        <p:spPr>
          <a:xfrm flipH="1">
            <a:off x="7684655" y="1745520"/>
            <a:ext cx="1468582" cy="11545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F594844-C6F8-455C-890A-DBF110AAC8C9}"/>
              </a:ext>
            </a:extLst>
          </p:cNvPr>
          <p:cNvCxnSpPr>
            <a:cxnSpLocks/>
          </p:cNvCxnSpPr>
          <p:nvPr/>
        </p:nvCxnSpPr>
        <p:spPr>
          <a:xfrm>
            <a:off x="5292436" y="4316281"/>
            <a:ext cx="0" cy="10929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NEW GROVE DICTIONARY OF OPERA VOLUME 1-4 A-Z edited by SADIE | eBay">
            <a:extLst>
              <a:ext uri="{FF2B5EF4-FFF2-40B4-BE49-F238E27FC236}">
                <a16:creationId xmlns:a16="http://schemas.microsoft.com/office/drawing/2014/main" xmlns="" id="{43B5795A-560B-4CC6-AA47-7095C284F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6897" r="5396"/>
          <a:stretch/>
        </p:blipFill>
        <p:spPr bwMode="auto">
          <a:xfrm>
            <a:off x="4331866" y="360000"/>
            <a:ext cx="281310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3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88"/>
    </mc:Choice>
    <mc:Fallback>
      <p:transition spd="slow" advTm="33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0DD401-959A-48C1-9643-C639A95BE6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67" r="39318" b="3838"/>
          <a:stretch/>
        </p:blipFill>
        <p:spPr>
          <a:xfrm>
            <a:off x="2281383" y="473363"/>
            <a:ext cx="7398327" cy="591127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75153AE-87BC-4FD4-B3DF-6FCA24F2DB3D}"/>
              </a:ext>
            </a:extLst>
          </p:cNvPr>
          <p:cNvSpPr/>
          <p:nvPr/>
        </p:nvSpPr>
        <p:spPr>
          <a:xfrm>
            <a:off x="2780146" y="3306618"/>
            <a:ext cx="1560946" cy="4248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593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6"/>
    </mc:Choice>
    <mc:Fallback>
      <p:transition spd="slow" advTm="1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81453C-079D-42EA-A9FB-4E473B8BA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196" t="6194" r="6136" b="6667"/>
          <a:stretch/>
        </p:blipFill>
        <p:spPr>
          <a:xfrm>
            <a:off x="83127" y="441035"/>
            <a:ext cx="11711709" cy="59759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258F65E-6E81-463A-9944-3F427A20C1C4}"/>
              </a:ext>
            </a:extLst>
          </p:cNvPr>
          <p:cNvSpPr/>
          <p:nvPr/>
        </p:nvSpPr>
        <p:spPr>
          <a:xfrm>
            <a:off x="3463638" y="1995054"/>
            <a:ext cx="1690254" cy="701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37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3"/>
    </mc:Choice>
    <mc:Fallback>
      <p:transition spd="slow" advTm="3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8B8761-144F-4485-9BB7-0E38BBE59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97" t="3232" r="29166" b="3570"/>
          <a:stretch/>
        </p:blipFill>
        <p:spPr>
          <a:xfrm>
            <a:off x="3588327" y="233218"/>
            <a:ext cx="5015345" cy="6391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78F78CA-67CA-4D46-845D-D30B009FCE86}"/>
              </a:ext>
            </a:extLst>
          </p:cNvPr>
          <p:cNvSpPr txBox="1"/>
          <p:nvPr/>
        </p:nvSpPr>
        <p:spPr>
          <a:xfrm>
            <a:off x="8737600" y="2225964"/>
            <a:ext cx="3656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www.openathens.net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02A9EAB2-37DD-4DFA-94E3-09DE76DB146E}"/>
              </a:ext>
            </a:extLst>
          </p:cNvPr>
          <p:cNvSpPr/>
          <p:nvPr/>
        </p:nvSpPr>
        <p:spPr>
          <a:xfrm>
            <a:off x="3722254" y="3685309"/>
            <a:ext cx="1256146" cy="3786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7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5"/>
    </mc:Choice>
    <mc:Fallback>
      <p:transition spd="slow" advTm="2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C6FCD4-E525-4CDB-89F5-4C2E02E7C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28" t="6869" r="829" b="7206"/>
          <a:stretch/>
        </p:blipFill>
        <p:spPr>
          <a:xfrm>
            <a:off x="1228436" y="482599"/>
            <a:ext cx="9504218" cy="58928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BEF466-3ABD-4819-B917-1CB5EBE56067}"/>
              </a:ext>
            </a:extLst>
          </p:cNvPr>
          <p:cNvSpPr txBox="1"/>
          <p:nvPr/>
        </p:nvSpPr>
        <p:spPr>
          <a:xfrm>
            <a:off x="6096000" y="13577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061DE7-E466-48B2-B91E-31F55A76E3F6}"/>
              </a:ext>
            </a:extLst>
          </p:cNvPr>
          <p:cNvSpPr txBox="1"/>
          <p:nvPr/>
        </p:nvSpPr>
        <p:spPr>
          <a:xfrm>
            <a:off x="5957454" y="1182255"/>
            <a:ext cx="895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Stravinsky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683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74"/>
    </mc:Choice>
    <mc:Fallback>
      <p:transition spd="slow" advTm="56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3709DF-1EE9-4B8D-AABB-3EEC681656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72" t="6600" r="23266" b="3906"/>
          <a:stretch/>
        </p:blipFill>
        <p:spPr>
          <a:xfrm>
            <a:off x="147782" y="217067"/>
            <a:ext cx="5868000" cy="534881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5D5CC17D-0A23-42B7-829B-4CDC73075B8D}"/>
              </a:ext>
            </a:extLst>
          </p:cNvPr>
          <p:cNvSpPr/>
          <p:nvPr/>
        </p:nvSpPr>
        <p:spPr>
          <a:xfrm>
            <a:off x="277091" y="1653309"/>
            <a:ext cx="1071419" cy="9882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E8E562-8618-49D4-A03B-B800443D17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00" t="7003" r="23182" b="3703"/>
          <a:stretch/>
        </p:blipFill>
        <p:spPr>
          <a:xfrm>
            <a:off x="6145091" y="217067"/>
            <a:ext cx="5796000" cy="535946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E5CD7483-C93C-40E8-A4B2-CB4F4A999924}"/>
              </a:ext>
            </a:extLst>
          </p:cNvPr>
          <p:cNvSpPr/>
          <p:nvPr/>
        </p:nvSpPr>
        <p:spPr>
          <a:xfrm>
            <a:off x="6145091" y="1690254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A46AF53-2FE7-4816-A084-3840A07B9712}"/>
              </a:ext>
            </a:extLst>
          </p:cNvPr>
          <p:cNvSpPr/>
          <p:nvPr/>
        </p:nvSpPr>
        <p:spPr>
          <a:xfrm>
            <a:off x="6158946" y="4544291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3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26"/>
    </mc:Choice>
    <mc:Fallback>
      <p:transition spd="slow" advTm="67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5|14.1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385</TotalTime>
  <Words>76</Words>
  <Application>Microsoft Office PowerPoint</Application>
  <PresentationFormat>Widescreen</PresentationFormat>
  <Paragraphs>26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Century Gothic</vt:lpstr>
      <vt:lpstr>Wingdings 2</vt:lpstr>
      <vt:lpstr>Quotable</vt:lpstr>
      <vt:lpstr>Using Grove Music Online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Grove Music Online</dc:title>
  <dc:creator>Muzo Bear</dc:creator>
  <cp:lastModifiedBy>Geoff Thomason</cp:lastModifiedBy>
  <cp:revision>26</cp:revision>
  <dcterms:created xsi:type="dcterms:W3CDTF">2021-01-22T09:31:41Z</dcterms:created>
  <dcterms:modified xsi:type="dcterms:W3CDTF">2021-02-03T14:58:01Z</dcterms:modified>
</cp:coreProperties>
</file>