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3" r:id="rId1"/>
  </p:sldMasterIdLst>
  <p:sldIdLst>
    <p:sldId id="256" r:id="rId2"/>
    <p:sldId id="257" r:id="rId3"/>
    <p:sldId id="258" r:id="rId4"/>
    <p:sldId id="259" r:id="rId5"/>
    <p:sldId id="264"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55B2E9-44F9-1FDA-673C-A7FFC79F77D5}" v="8" dt="2024-09-21T07:57:52.6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175"/>
  </p:normalViewPr>
  <p:slideViewPr>
    <p:cSldViewPr snapToGrid="0" snapToObjects="1">
      <p:cViewPr varScale="1">
        <p:scale>
          <a:sx n="107" d="100"/>
          <a:sy n="107" d="100"/>
        </p:scale>
        <p:origin x="7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Crooks" userId="S::sarah.crooks@rncm.ac.uk::3b2d07c4-3f5a-4008-8967-35dfa3b89115" providerId="AD" clId="Web-{6655B2E9-44F9-1FDA-673C-A7FFC79F77D5}"/>
    <pc:docChg chg="modSld">
      <pc:chgData name="Sarah Crooks" userId="S::sarah.crooks@rncm.ac.uk::3b2d07c4-3f5a-4008-8967-35dfa3b89115" providerId="AD" clId="Web-{6655B2E9-44F9-1FDA-673C-A7FFC79F77D5}" dt="2024-09-21T07:57:52.644" v="6" actId="20577"/>
      <pc:docMkLst>
        <pc:docMk/>
      </pc:docMkLst>
      <pc:sldChg chg="modSp">
        <pc:chgData name="Sarah Crooks" userId="S::sarah.crooks@rncm.ac.uk::3b2d07c4-3f5a-4008-8967-35dfa3b89115" providerId="AD" clId="Web-{6655B2E9-44F9-1FDA-673C-A7FFC79F77D5}" dt="2024-09-21T07:57:52.644" v="6" actId="20577"/>
        <pc:sldMkLst>
          <pc:docMk/>
          <pc:sldMk cId="4250227692" sldId="256"/>
        </pc:sldMkLst>
        <pc:spChg chg="mod">
          <ac:chgData name="Sarah Crooks" userId="S::sarah.crooks@rncm.ac.uk::3b2d07c4-3f5a-4008-8967-35dfa3b89115" providerId="AD" clId="Web-{6655B2E9-44F9-1FDA-673C-A7FFC79F77D5}" dt="2024-09-21T07:57:52.644" v="6" actId="20577"/>
          <ac:spMkLst>
            <pc:docMk/>
            <pc:sldMk cId="4250227692" sldId="256"/>
            <ac:spMk id="3" creationId="{EAA90117-23C3-B543-B1C6-E0BB3EED812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B59341FC-5668-904D-8FEE-3F7750A51FA9}" type="datetimeFigureOut">
              <a:rPr lang="en-US" smtClean="0"/>
              <a:t>9/21/2024</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226D29C-F782-4141-941C-68428E6D75BF}"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510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341FC-5668-904D-8FEE-3F7750A51FA9}" type="datetimeFigureOut">
              <a:rPr lang="en-US" smtClean="0"/>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6D29C-F782-4141-941C-68428E6D75BF}" type="slidenum">
              <a:rPr lang="en-US" smtClean="0"/>
              <a:t>‹#›</a:t>
            </a:fld>
            <a:endParaRPr lang="en-US"/>
          </a:p>
        </p:txBody>
      </p:sp>
    </p:spTree>
    <p:extLst>
      <p:ext uri="{BB962C8B-B14F-4D97-AF65-F5344CB8AC3E}">
        <p14:creationId xmlns:p14="http://schemas.microsoft.com/office/powerpoint/2010/main" val="55685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341FC-5668-904D-8FEE-3F7750A51FA9}" type="datetimeFigureOut">
              <a:rPr lang="en-US" smtClean="0"/>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6D29C-F782-4141-941C-68428E6D75BF}" type="slidenum">
              <a:rPr lang="en-US" smtClean="0"/>
              <a:t>‹#›</a:t>
            </a:fld>
            <a:endParaRPr lang="en-US"/>
          </a:p>
        </p:txBody>
      </p:sp>
    </p:spTree>
    <p:extLst>
      <p:ext uri="{BB962C8B-B14F-4D97-AF65-F5344CB8AC3E}">
        <p14:creationId xmlns:p14="http://schemas.microsoft.com/office/powerpoint/2010/main" val="3685868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341FC-5668-904D-8FEE-3F7750A51FA9}" type="datetimeFigureOut">
              <a:rPr lang="en-US" smtClean="0"/>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6D29C-F782-4141-941C-68428E6D75BF}" type="slidenum">
              <a:rPr lang="en-US" smtClean="0"/>
              <a:t>‹#›</a:t>
            </a:fld>
            <a:endParaRPr lang="en-US"/>
          </a:p>
        </p:txBody>
      </p:sp>
    </p:spTree>
    <p:extLst>
      <p:ext uri="{BB962C8B-B14F-4D97-AF65-F5344CB8AC3E}">
        <p14:creationId xmlns:p14="http://schemas.microsoft.com/office/powerpoint/2010/main" val="954473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B59341FC-5668-904D-8FEE-3F7750A51FA9}" type="datetimeFigureOut">
              <a:rPr lang="en-US" smtClean="0"/>
              <a:t>9/21/2024</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226D29C-F782-4141-941C-68428E6D75BF}"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2628354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9341FC-5668-904D-8FEE-3F7750A51FA9}" type="datetimeFigureOut">
              <a:rPr lang="en-US" smtClean="0"/>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6D29C-F782-4141-941C-68428E6D75BF}" type="slidenum">
              <a:rPr lang="en-US" smtClean="0"/>
              <a:t>‹#›</a:t>
            </a:fld>
            <a:endParaRPr lang="en-US"/>
          </a:p>
        </p:txBody>
      </p:sp>
    </p:spTree>
    <p:extLst>
      <p:ext uri="{BB962C8B-B14F-4D97-AF65-F5344CB8AC3E}">
        <p14:creationId xmlns:p14="http://schemas.microsoft.com/office/powerpoint/2010/main" val="26927628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9341FC-5668-904D-8FEE-3F7750A51FA9}" type="datetimeFigureOut">
              <a:rPr lang="en-US" smtClean="0"/>
              <a:t>9/21/2024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26D29C-F782-4141-941C-68428E6D75BF}" type="slidenum">
              <a:rPr lang="en-US" smtClean="0"/>
              <a:t>‹#›</a:t>
            </a:fld>
            <a:endParaRPr lang="en-US"/>
          </a:p>
        </p:txBody>
      </p:sp>
    </p:spTree>
    <p:extLst>
      <p:ext uri="{BB962C8B-B14F-4D97-AF65-F5344CB8AC3E}">
        <p14:creationId xmlns:p14="http://schemas.microsoft.com/office/powerpoint/2010/main" val="12573084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9341FC-5668-904D-8FEE-3F7750A51FA9}" type="datetimeFigureOut">
              <a:rPr lang="en-US" smtClean="0"/>
              <a:t>9/21/2024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26D29C-F782-4141-941C-68428E6D75BF}" type="slidenum">
              <a:rPr lang="en-US" smtClean="0"/>
              <a:t>‹#›</a:t>
            </a:fld>
            <a:endParaRPr lang="en-US"/>
          </a:p>
        </p:txBody>
      </p:sp>
    </p:spTree>
    <p:extLst>
      <p:ext uri="{BB962C8B-B14F-4D97-AF65-F5344CB8AC3E}">
        <p14:creationId xmlns:p14="http://schemas.microsoft.com/office/powerpoint/2010/main" val="2887677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341FC-5668-904D-8FEE-3F7750A51FA9}" type="datetimeFigureOut">
              <a:rPr lang="en-US" smtClean="0"/>
              <a:t>9/21/2024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26D29C-F782-4141-941C-68428E6D75BF}" type="slidenum">
              <a:rPr lang="en-US" smtClean="0"/>
              <a:t>‹#›</a:t>
            </a:fld>
            <a:endParaRPr lang="en-US"/>
          </a:p>
        </p:txBody>
      </p:sp>
    </p:spTree>
    <p:extLst>
      <p:ext uri="{BB962C8B-B14F-4D97-AF65-F5344CB8AC3E}">
        <p14:creationId xmlns:p14="http://schemas.microsoft.com/office/powerpoint/2010/main" val="408699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B59341FC-5668-904D-8FEE-3F7750A51FA9}" type="datetimeFigureOut">
              <a:rPr lang="en-US" smtClean="0"/>
              <a:t>9/21/2024</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6226D29C-F782-4141-941C-68428E6D75BF}"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139272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B59341FC-5668-904D-8FEE-3F7750A51FA9}" type="datetimeFigureOut">
              <a:rPr lang="en-US" smtClean="0"/>
              <a:t>9/21/2024</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6226D29C-F782-4141-941C-68428E6D75BF}" type="slidenum">
              <a:rPr lang="en-US" smtClean="0"/>
              <a:t>‹#›</a:t>
            </a:fld>
            <a:endParaRPr lang="en-US"/>
          </a:p>
        </p:txBody>
      </p:sp>
    </p:spTree>
    <p:extLst>
      <p:ext uri="{BB962C8B-B14F-4D97-AF65-F5344CB8AC3E}">
        <p14:creationId xmlns:p14="http://schemas.microsoft.com/office/powerpoint/2010/main" val="2990654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B59341FC-5668-904D-8FEE-3F7750A51FA9}" type="datetimeFigureOut">
              <a:rPr lang="en-US" smtClean="0"/>
              <a:t>9/21/2024</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226D29C-F782-4141-941C-68428E6D75BF}"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531861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rncm.ac.uk/about/college-information/safeguarding-2/"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85B4B3-EE69-4E3E-91F0-B61C1FC9B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75529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676889-7F66-3145-B143-FCCD214F0122}"/>
              </a:ext>
            </a:extLst>
          </p:cNvPr>
          <p:cNvSpPr>
            <a:spLocks noGrp="1"/>
          </p:cNvSpPr>
          <p:nvPr>
            <p:ph type="ctrTitle"/>
          </p:nvPr>
        </p:nvSpPr>
        <p:spPr>
          <a:xfrm>
            <a:off x="890031" y="1152143"/>
            <a:ext cx="5129418" cy="4015801"/>
          </a:xfrm>
        </p:spPr>
        <p:txBody>
          <a:bodyPr>
            <a:normAutofit/>
          </a:bodyPr>
          <a:lstStyle/>
          <a:p>
            <a:r>
              <a:rPr lang="en-US" sz="8800" dirty="0"/>
              <a:t>RNCM Young Strings</a:t>
            </a:r>
          </a:p>
        </p:txBody>
      </p:sp>
      <p:sp>
        <p:nvSpPr>
          <p:cNvPr id="3" name="Subtitle 2">
            <a:extLst>
              <a:ext uri="{FF2B5EF4-FFF2-40B4-BE49-F238E27FC236}">
                <a16:creationId xmlns:a16="http://schemas.microsoft.com/office/drawing/2014/main" id="{EAA90117-23C3-B543-B1C6-E0BB3EED8124}"/>
              </a:ext>
            </a:extLst>
          </p:cNvPr>
          <p:cNvSpPr>
            <a:spLocks noGrp="1"/>
          </p:cNvSpPr>
          <p:nvPr>
            <p:ph type="subTitle" idx="1"/>
          </p:nvPr>
        </p:nvSpPr>
        <p:spPr>
          <a:xfrm>
            <a:off x="644850" y="5167944"/>
            <a:ext cx="5877385" cy="802992"/>
          </a:xfrm>
        </p:spPr>
        <p:txBody>
          <a:bodyPr>
            <a:noAutofit/>
          </a:bodyPr>
          <a:lstStyle/>
          <a:p>
            <a:pPr>
              <a:lnSpc>
                <a:spcPct val="90000"/>
              </a:lnSpc>
            </a:pPr>
            <a:r>
              <a:rPr lang="en-US" dirty="0">
                <a:solidFill>
                  <a:schemeClr val="bg2"/>
                </a:solidFill>
              </a:rPr>
              <a:t>Parents meeting Autumn Term 2024</a:t>
            </a:r>
          </a:p>
          <a:p>
            <a:pPr>
              <a:lnSpc>
                <a:spcPct val="90000"/>
              </a:lnSpc>
            </a:pPr>
            <a:r>
              <a:rPr lang="en-US" dirty="0">
                <a:solidFill>
                  <a:schemeClr val="bg2"/>
                </a:solidFill>
              </a:rPr>
              <a:t>ROBINs Group</a:t>
            </a:r>
          </a:p>
        </p:txBody>
      </p:sp>
      <p:sp useBgFill="1">
        <p:nvSpPr>
          <p:cNvPr id="12" name="Freeform 22">
            <a:extLst>
              <a:ext uri="{FF2B5EF4-FFF2-40B4-BE49-F238E27FC236}">
                <a16:creationId xmlns:a16="http://schemas.microsoft.com/office/drawing/2014/main" id="{2C16B41A-15C5-49D2-BDA4-89B0E4D02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flipH="1">
            <a:off x="6909478" y="0"/>
            <a:ext cx="5282519"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ln w="0">
            <a:noFill/>
            <a:prstDash val="solid"/>
            <a:round/>
            <a:headEnd/>
            <a:tailEnd/>
          </a:ln>
        </p:spPr>
        <p:txBody>
          <a:bodyPr/>
          <a:lstStyle/>
          <a:p>
            <a:endParaRPr lang="en-US"/>
          </a:p>
        </p:txBody>
      </p:sp>
      <p:pic>
        <p:nvPicPr>
          <p:cNvPr id="5" name="Picture 4">
            <a:extLst>
              <a:ext uri="{FF2B5EF4-FFF2-40B4-BE49-F238E27FC236}">
                <a16:creationId xmlns:a16="http://schemas.microsoft.com/office/drawing/2014/main" id="{6671899D-D088-C84E-8874-AB375FE9EFA3}"/>
              </a:ext>
            </a:extLst>
          </p:cNvPr>
          <p:cNvPicPr>
            <a:picLocks noChangeAspect="1"/>
          </p:cNvPicPr>
          <p:nvPr/>
        </p:nvPicPr>
        <p:blipFill>
          <a:blip r:embed="rId2"/>
          <a:stretch>
            <a:fillRect/>
          </a:stretch>
        </p:blipFill>
        <p:spPr>
          <a:xfrm>
            <a:off x="7552944" y="2017519"/>
            <a:ext cx="3995589" cy="2826879"/>
          </a:xfrm>
          <a:prstGeom prst="rect">
            <a:avLst/>
          </a:prstGeom>
        </p:spPr>
      </p:pic>
    </p:spTree>
    <p:extLst>
      <p:ext uri="{BB962C8B-B14F-4D97-AF65-F5344CB8AC3E}">
        <p14:creationId xmlns:p14="http://schemas.microsoft.com/office/powerpoint/2010/main" val="4250227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DCFB-73B0-F546-B301-AE64B891D1D4}"/>
              </a:ext>
            </a:extLst>
          </p:cNvPr>
          <p:cNvSpPr>
            <a:spLocks noGrp="1"/>
          </p:cNvSpPr>
          <p:nvPr>
            <p:ph type="title"/>
          </p:nvPr>
        </p:nvSpPr>
        <p:spPr/>
        <p:txBody>
          <a:bodyPr/>
          <a:lstStyle/>
          <a:p>
            <a:r>
              <a:rPr lang="en-US" dirty="0"/>
              <a:t>Musicianship</a:t>
            </a:r>
          </a:p>
        </p:txBody>
      </p:sp>
      <p:sp>
        <p:nvSpPr>
          <p:cNvPr id="3" name="TextBox 2">
            <a:extLst>
              <a:ext uri="{FF2B5EF4-FFF2-40B4-BE49-F238E27FC236}">
                <a16:creationId xmlns:a16="http://schemas.microsoft.com/office/drawing/2014/main" id="{8311A67D-EECE-044B-BB19-2EE94614F32F}"/>
              </a:ext>
            </a:extLst>
          </p:cNvPr>
          <p:cNvSpPr txBox="1"/>
          <p:nvPr/>
        </p:nvSpPr>
        <p:spPr>
          <a:xfrm>
            <a:off x="1202267" y="2167467"/>
            <a:ext cx="5283434" cy="523220"/>
          </a:xfrm>
          <a:prstGeom prst="rect">
            <a:avLst/>
          </a:prstGeom>
          <a:noFill/>
        </p:spPr>
        <p:txBody>
          <a:bodyPr wrap="none" rtlCol="0">
            <a:spAutoFit/>
          </a:bodyPr>
          <a:lstStyle/>
          <a:p>
            <a:r>
              <a:rPr lang="en-US" sz="2800" dirty="0" err="1"/>
              <a:t>Kodály</a:t>
            </a:r>
            <a:r>
              <a:rPr lang="en-US" dirty="0"/>
              <a:t>: </a:t>
            </a:r>
            <a:r>
              <a:rPr lang="en-US" sz="2000" dirty="0"/>
              <a:t>develops musicianship through </a:t>
            </a:r>
            <a:r>
              <a:rPr lang="en-US" sz="2000" dirty="0">
                <a:latin typeface="+mj-lt"/>
              </a:rPr>
              <a:t>singing</a:t>
            </a:r>
          </a:p>
        </p:txBody>
      </p:sp>
      <p:sp>
        <p:nvSpPr>
          <p:cNvPr id="4" name="TextBox 3">
            <a:extLst>
              <a:ext uri="{FF2B5EF4-FFF2-40B4-BE49-F238E27FC236}">
                <a16:creationId xmlns:a16="http://schemas.microsoft.com/office/drawing/2014/main" id="{9CCE461B-9755-A143-8475-0E1FB1CB4D81}"/>
              </a:ext>
            </a:extLst>
          </p:cNvPr>
          <p:cNvSpPr txBox="1"/>
          <p:nvPr/>
        </p:nvSpPr>
        <p:spPr>
          <a:xfrm>
            <a:off x="1251678" y="3183466"/>
            <a:ext cx="10499541" cy="523220"/>
          </a:xfrm>
          <a:prstGeom prst="rect">
            <a:avLst/>
          </a:prstGeom>
          <a:noFill/>
        </p:spPr>
        <p:txBody>
          <a:bodyPr wrap="none" rtlCol="0">
            <a:spAutoFit/>
          </a:bodyPr>
          <a:lstStyle/>
          <a:p>
            <a:r>
              <a:rPr lang="en-US" sz="2800" dirty="0" err="1"/>
              <a:t>Dalcroze</a:t>
            </a:r>
            <a:r>
              <a:rPr lang="en-US" sz="2800" dirty="0"/>
              <a:t> Eurhythmics</a:t>
            </a:r>
            <a:r>
              <a:rPr lang="en-US" dirty="0"/>
              <a:t>: </a:t>
            </a:r>
            <a:r>
              <a:rPr lang="en-US" sz="2000" dirty="0"/>
              <a:t>develops musicianship through </a:t>
            </a:r>
            <a:r>
              <a:rPr lang="en-US" sz="2000" dirty="0">
                <a:latin typeface="+mj-lt"/>
              </a:rPr>
              <a:t>movement,</a:t>
            </a:r>
            <a:r>
              <a:rPr lang="en-US" sz="2000" dirty="0"/>
              <a:t> </a:t>
            </a:r>
            <a:r>
              <a:rPr lang="en-US" sz="2000" dirty="0">
                <a:latin typeface="+mj-lt"/>
              </a:rPr>
              <a:t>singing</a:t>
            </a:r>
            <a:r>
              <a:rPr lang="en-US" sz="2000" dirty="0"/>
              <a:t> and </a:t>
            </a:r>
            <a:r>
              <a:rPr lang="en-US" sz="2000" dirty="0">
                <a:latin typeface="+mj-lt"/>
              </a:rPr>
              <a:t>improvising</a:t>
            </a:r>
          </a:p>
        </p:txBody>
      </p:sp>
      <p:pic>
        <p:nvPicPr>
          <p:cNvPr id="5" name="Picture 4">
            <a:extLst>
              <a:ext uri="{FF2B5EF4-FFF2-40B4-BE49-F238E27FC236}">
                <a16:creationId xmlns:a16="http://schemas.microsoft.com/office/drawing/2014/main" id="{59BD8FBF-D209-764B-99BF-9D58DDA68BA3}"/>
              </a:ext>
            </a:extLst>
          </p:cNvPr>
          <p:cNvPicPr>
            <a:picLocks noChangeAspect="1"/>
          </p:cNvPicPr>
          <p:nvPr/>
        </p:nvPicPr>
        <p:blipFill>
          <a:blip r:embed="rId2"/>
          <a:stretch>
            <a:fillRect/>
          </a:stretch>
        </p:blipFill>
        <p:spPr>
          <a:xfrm>
            <a:off x="7808976" y="4152033"/>
            <a:ext cx="3157862" cy="2105241"/>
          </a:xfrm>
          <a:prstGeom prst="rect">
            <a:avLst/>
          </a:prstGeom>
        </p:spPr>
      </p:pic>
    </p:spTree>
    <p:extLst>
      <p:ext uri="{BB962C8B-B14F-4D97-AF65-F5344CB8AC3E}">
        <p14:creationId xmlns:p14="http://schemas.microsoft.com/office/powerpoint/2010/main" val="1084843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52E3C-BD31-B14F-BF13-A1EAF3E77467}"/>
              </a:ext>
            </a:extLst>
          </p:cNvPr>
          <p:cNvSpPr>
            <a:spLocks noGrp="1"/>
          </p:cNvSpPr>
          <p:nvPr>
            <p:ph type="title"/>
          </p:nvPr>
        </p:nvSpPr>
        <p:spPr/>
        <p:txBody>
          <a:bodyPr/>
          <a:lstStyle/>
          <a:p>
            <a:r>
              <a:rPr lang="en-US" dirty="0"/>
              <a:t>What is tonic </a:t>
            </a:r>
            <a:r>
              <a:rPr lang="en-US" dirty="0" err="1"/>
              <a:t>solfa</a:t>
            </a:r>
            <a:r>
              <a:rPr lang="en-US" dirty="0"/>
              <a:t>?</a:t>
            </a:r>
          </a:p>
        </p:txBody>
      </p:sp>
      <p:pic>
        <p:nvPicPr>
          <p:cNvPr id="6" name="Picture 5">
            <a:extLst>
              <a:ext uri="{FF2B5EF4-FFF2-40B4-BE49-F238E27FC236}">
                <a16:creationId xmlns:a16="http://schemas.microsoft.com/office/drawing/2014/main" id="{1A222ACC-950A-EA41-91B2-8AB6FAF22826}"/>
              </a:ext>
            </a:extLst>
          </p:cNvPr>
          <p:cNvPicPr>
            <a:picLocks noChangeAspect="1"/>
          </p:cNvPicPr>
          <p:nvPr/>
        </p:nvPicPr>
        <p:blipFill rotWithShape="1">
          <a:blip r:embed="rId2"/>
          <a:srcRect l="4970" t="16227" r="5555" b="7122"/>
          <a:stretch/>
        </p:blipFill>
        <p:spPr>
          <a:xfrm>
            <a:off x="7539789" y="1705343"/>
            <a:ext cx="3890211" cy="4715407"/>
          </a:xfrm>
          <a:prstGeom prst="rect">
            <a:avLst/>
          </a:prstGeom>
        </p:spPr>
      </p:pic>
      <p:sp>
        <p:nvSpPr>
          <p:cNvPr id="7" name="TextBox 6">
            <a:extLst>
              <a:ext uri="{FF2B5EF4-FFF2-40B4-BE49-F238E27FC236}">
                <a16:creationId xmlns:a16="http://schemas.microsoft.com/office/drawing/2014/main" id="{A6A1AC0B-54C2-3347-A154-5354DF0D50C9}"/>
              </a:ext>
            </a:extLst>
          </p:cNvPr>
          <p:cNvSpPr txBox="1"/>
          <p:nvPr/>
        </p:nvSpPr>
        <p:spPr>
          <a:xfrm>
            <a:off x="5126072" y="1185878"/>
            <a:ext cx="4065921" cy="461665"/>
          </a:xfrm>
          <a:prstGeom prst="rect">
            <a:avLst/>
          </a:prstGeom>
          <a:noFill/>
        </p:spPr>
        <p:txBody>
          <a:bodyPr wrap="none" rtlCol="0">
            <a:spAutoFit/>
          </a:bodyPr>
          <a:lstStyle/>
          <a:p>
            <a:r>
              <a:rPr lang="en-US" sz="2400" dirty="0"/>
              <a:t>…a method for learning music </a:t>
            </a:r>
          </a:p>
        </p:txBody>
      </p:sp>
      <p:sp>
        <p:nvSpPr>
          <p:cNvPr id="8" name="TextBox 7">
            <a:extLst>
              <a:ext uri="{FF2B5EF4-FFF2-40B4-BE49-F238E27FC236}">
                <a16:creationId xmlns:a16="http://schemas.microsoft.com/office/drawing/2014/main" id="{A0BA2E48-A81C-2442-A4BD-5198672C2713}"/>
              </a:ext>
            </a:extLst>
          </p:cNvPr>
          <p:cNvSpPr txBox="1"/>
          <p:nvPr/>
        </p:nvSpPr>
        <p:spPr>
          <a:xfrm>
            <a:off x="1251678" y="2163149"/>
            <a:ext cx="5534132" cy="1200329"/>
          </a:xfrm>
          <a:prstGeom prst="rect">
            <a:avLst/>
          </a:prstGeom>
          <a:noFill/>
        </p:spPr>
        <p:txBody>
          <a:bodyPr wrap="square" rtlCol="0">
            <a:spAutoFit/>
          </a:bodyPr>
          <a:lstStyle/>
          <a:p>
            <a:r>
              <a:rPr lang="en-GB" dirty="0"/>
              <a:t>The system focuses the attention on pitch relationships and functions within a tonal system, so we can use it to train the musical ear for musical tasks like sight-singing and sight-reading, playing by ear and improvising. </a:t>
            </a:r>
            <a:endParaRPr lang="en-US" dirty="0"/>
          </a:p>
        </p:txBody>
      </p:sp>
      <p:sp>
        <p:nvSpPr>
          <p:cNvPr id="9" name="TextBox 8">
            <a:extLst>
              <a:ext uri="{FF2B5EF4-FFF2-40B4-BE49-F238E27FC236}">
                <a16:creationId xmlns:a16="http://schemas.microsoft.com/office/drawing/2014/main" id="{B2E06C44-F2F0-664F-BAEC-AA7436F54B73}"/>
              </a:ext>
            </a:extLst>
          </p:cNvPr>
          <p:cNvSpPr txBox="1"/>
          <p:nvPr/>
        </p:nvSpPr>
        <p:spPr>
          <a:xfrm>
            <a:off x="1251678" y="3652110"/>
            <a:ext cx="3874394" cy="369332"/>
          </a:xfrm>
          <a:prstGeom prst="rect">
            <a:avLst/>
          </a:prstGeom>
          <a:noFill/>
        </p:spPr>
        <p:txBody>
          <a:bodyPr wrap="none" rtlCol="0">
            <a:spAutoFit/>
          </a:bodyPr>
          <a:lstStyle/>
          <a:p>
            <a:r>
              <a:rPr lang="en-US" dirty="0"/>
              <a:t>‘Do’ is the key-note and it is moveable. </a:t>
            </a:r>
          </a:p>
        </p:txBody>
      </p:sp>
      <p:sp>
        <p:nvSpPr>
          <p:cNvPr id="10" name="TextBox 9">
            <a:extLst>
              <a:ext uri="{FF2B5EF4-FFF2-40B4-BE49-F238E27FC236}">
                <a16:creationId xmlns:a16="http://schemas.microsoft.com/office/drawing/2014/main" id="{3E2DD22D-1D67-ED46-99C3-8C2A33747C16}"/>
              </a:ext>
            </a:extLst>
          </p:cNvPr>
          <p:cNvSpPr txBox="1"/>
          <p:nvPr/>
        </p:nvSpPr>
        <p:spPr>
          <a:xfrm>
            <a:off x="1251678" y="4310074"/>
            <a:ext cx="5229727" cy="646331"/>
          </a:xfrm>
          <a:prstGeom prst="rect">
            <a:avLst/>
          </a:prstGeom>
          <a:noFill/>
        </p:spPr>
        <p:txBody>
          <a:bodyPr wrap="square" rtlCol="0">
            <a:spAutoFit/>
          </a:bodyPr>
          <a:lstStyle/>
          <a:p>
            <a:r>
              <a:rPr lang="en-US" dirty="0"/>
              <a:t>This year, Robins musicians will be focusing on do, re, mi, so, la (pentatonic scale)</a:t>
            </a:r>
          </a:p>
        </p:txBody>
      </p:sp>
    </p:spTree>
    <p:extLst>
      <p:ext uri="{BB962C8B-B14F-4D97-AF65-F5344CB8AC3E}">
        <p14:creationId xmlns:p14="http://schemas.microsoft.com/office/powerpoint/2010/main" val="3175232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46B15-B676-2942-971D-A999EB731AAD}"/>
              </a:ext>
            </a:extLst>
          </p:cNvPr>
          <p:cNvSpPr>
            <a:spLocks noGrp="1"/>
          </p:cNvSpPr>
          <p:nvPr>
            <p:ph type="title"/>
          </p:nvPr>
        </p:nvSpPr>
        <p:spPr/>
        <p:txBody>
          <a:bodyPr/>
          <a:lstStyle/>
          <a:p>
            <a:r>
              <a:rPr lang="en-US" dirty="0"/>
              <a:t>Rhythm development</a:t>
            </a:r>
          </a:p>
        </p:txBody>
      </p:sp>
      <p:pic>
        <p:nvPicPr>
          <p:cNvPr id="4" name="Picture 3">
            <a:extLst>
              <a:ext uri="{FF2B5EF4-FFF2-40B4-BE49-F238E27FC236}">
                <a16:creationId xmlns:a16="http://schemas.microsoft.com/office/drawing/2014/main" id="{BF88CC14-6F96-D443-9F40-9FF005130F5C}"/>
              </a:ext>
            </a:extLst>
          </p:cNvPr>
          <p:cNvPicPr>
            <a:picLocks noChangeAspect="1"/>
          </p:cNvPicPr>
          <p:nvPr/>
        </p:nvPicPr>
        <p:blipFill rotWithShape="1">
          <a:blip r:embed="rId2"/>
          <a:srcRect r="34133" b="45704"/>
          <a:stretch/>
        </p:blipFill>
        <p:spPr>
          <a:xfrm>
            <a:off x="8034528" y="1128451"/>
            <a:ext cx="3011424" cy="2434146"/>
          </a:xfrm>
          <a:prstGeom prst="rect">
            <a:avLst/>
          </a:prstGeom>
        </p:spPr>
      </p:pic>
      <p:sp>
        <p:nvSpPr>
          <p:cNvPr id="5" name="TextBox 4">
            <a:extLst>
              <a:ext uri="{FF2B5EF4-FFF2-40B4-BE49-F238E27FC236}">
                <a16:creationId xmlns:a16="http://schemas.microsoft.com/office/drawing/2014/main" id="{EF30E8C5-4D20-8E48-9B26-AEC4ECC0B015}"/>
              </a:ext>
            </a:extLst>
          </p:cNvPr>
          <p:cNvSpPr txBox="1"/>
          <p:nvPr/>
        </p:nvSpPr>
        <p:spPr>
          <a:xfrm>
            <a:off x="1371600" y="1737361"/>
            <a:ext cx="6278880" cy="923330"/>
          </a:xfrm>
          <a:prstGeom prst="rect">
            <a:avLst/>
          </a:prstGeom>
          <a:noFill/>
        </p:spPr>
        <p:txBody>
          <a:bodyPr wrap="square" rtlCol="0">
            <a:spAutoFit/>
          </a:bodyPr>
          <a:lstStyle/>
          <a:p>
            <a:r>
              <a:rPr lang="en-US" dirty="0"/>
              <a:t>Robins musicians use the syllables opposite to help them learn rhythms; they also use movement words such as walk, jogging, </a:t>
            </a:r>
            <a:r>
              <a:rPr lang="en-US" dirty="0" err="1"/>
              <a:t>skipty</a:t>
            </a:r>
            <a:r>
              <a:rPr lang="en-US" dirty="0"/>
              <a:t> and stride.</a:t>
            </a:r>
          </a:p>
        </p:txBody>
      </p:sp>
      <p:sp>
        <p:nvSpPr>
          <p:cNvPr id="6" name="TextBox 5">
            <a:extLst>
              <a:ext uri="{FF2B5EF4-FFF2-40B4-BE49-F238E27FC236}">
                <a16:creationId xmlns:a16="http://schemas.microsoft.com/office/drawing/2014/main" id="{4FE0F909-4F18-8D4D-A870-AC661EE00EA3}"/>
              </a:ext>
            </a:extLst>
          </p:cNvPr>
          <p:cNvSpPr txBox="1"/>
          <p:nvPr/>
        </p:nvSpPr>
        <p:spPr>
          <a:xfrm>
            <a:off x="1371600" y="3092337"/>
            <a:ext cx="6205728" cy="923330"/>
          </a:xfrm>
          <a:prstGeom prst="rect">
            <a:avLst/>
          </a:prstGeom>
          <a:noFill/>
        </p:spPr>
        <p:txBody>
          <a:bodyPr wrap="square" rtlCol="0">
            <a:spAutoFit/>
          </a:bodyPr>
          <a:lstStyle/>
          <a:p>
            <a:r>
              <a:rPr lang="en-US" dirty="0"/>
              <a:t>At Young Strings, children learn about rhythm by experiencing it through song and movement first and then learning to </a:t>
            </a:r>
            <a:r>
              <a:rPr lang="en-US" dirty="0" err="1"/>
              <a:t>recognise</a:t>
            </a:r>
            <a:r>
              <a:rPr lang="en-US" dirty="0"/>
              <a:t> the notation for it, and to understand the theory behind it.</a:t>
            </a:r>
          </a:p>
        </p:txBody>
      </p:sp>
    </p:spTree>
    <p:extLst>
      <p:ext uri="{BB962C8B-B14F-4D97-AF65-F5344CB8AC3E}">
        <p14:creationId xmlns:p14="http://schemas.microsoft.com/office/powerpoint/2010/main" val="319111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3AACF-D787-E94C-B33E-2130DF2E13A8}"/>
              </a:ext>
            </a:extLst>
          </p:cNvPr>
          <p:cNvSpPr>
            <a:spLocks noGrp="1"/>
          </p:cNvSpPr>
          <p:nvPr>
            <p:ph type="title"/>
          </p:nvPr>
        </p:nvSpPr>
        <p:spPr/>
        <p:txBody>
          <a:bodyPr/>
          <a:lstStyle/>
          <a:p>
            <a:r>
              <a:rPr lang="en-US" dirty="0"/>
              <a:t>Physical contact</a:t>
            </a:r>
          </a:p>
        </p:txBody>
      </p:sp>
      <p:sp>
        <p:nvSpPr>
          <p:cNvPr id="4" name="TextBox 3">
            <a:extLst>
              <a:ext uri="{FF2B5EF4-FFF2-40B4-BE49-F238E27FC236}">
                <a16:creationId xmlns:a16="http://schemas.microsoft.com/office/drawing/2014/main" id="{527BC385-FF9E-3E47-AD18-D6F118AE67D2}"/>
              </a:ext>
            </a:extLst>
          </p:cNvPr>
          <p:cNvSpPr txBox="1"/>
          <p:nvPr/>
        </p:nvSpPr>
        <p:spPr>
          <a:xfrm>
            <a:off x="1418897" y="1623847"/>
            <a:ext cx="9222827" cy="4524315"/>
          </a:xfrm>
          <a:prstGeom prst="rect">
            <a:avLst/>
          </a:prstGeom>
          <a:noFill/>
        </p:spPr>
        <p:txBody>
          <a:bodyPr wrap="square" rtlCol="0">
            <a:spAutoFit/>
          </a:bodyPr>
          <a:lstStyle/>
          <a:p>
            <a:r>
              <a:rPr lang="en-US" dirty="0"/>
              <a:t>Our teachers will generally not make physical contact with pupils during instrumental lessons; there are many other ways to help young learners develop healthy instrumental technique. However,  there are certain circumstances in which your child’s teacher may find it helpful to use physical contact. This might include adjusting a bow hold or left-hand finger positioning.</a:t>
            </a:r>
          </a:p>
          <a:p>
            <a:endParaRPr lang="en-US" dirty="0"/>
          </a:p>
          <a:p>
            <a:r>
              <a:rPr lang="en-US" dirty="0"/>
              <a:t>In these cases, the teacher will always:</a:t>
            </a:r>
          </a:p>
          <a:p>
            <a:endParaRPr lang="en-US" dirty="0"/>
          </a:p>
          <a:p>
            <a:pPr marL="285750" indent="-285750">
              <a:buFont typeface="Arial" panose="020B0604020202020204" pitchFamily="34" charset="0"/>
              <a:buChar char="•"/>
            </a:pPr>
            <a:r>
              <a:rPr lang="en-US" dirty="0"/>
              <a:t>Tell the pupil exactly and specifically what they are going to do, and why</a:t>
            </a:r>
          </a:p>
          <a:p>
            <a:pPr marL="285750" indent="-285750">
              <a:buFont typeface="Arial" panose="020B0604020202020204" pitchFamily="34" charset="0"/>
              <a:buChar char="•"/>
            </a:pPr>
            <a:r>
              <a:rPr lang="en-US" dirty="0"/>
              <a:t>Ask the pupil if this is ok</a:t>
            </a:r>
          </a:p>
          <a:p>
            <a:pPr marL="285750" indent="-285750">
              <a:buFont typeface="Arial" panose="020B0604020202020204" pitchFamily="34" charset="0"/>
              <a:buChar char="•"/>
            </a:pPr>
            <a:r>
              <a:rPr lang="en-US" dirty="0"/>
              <a:t>Watch the pupil’s body language carefully, as well as listening to the response, to check that the pupil is comfortable with this</a:t>
            </a:r>
          </a:p>
          <a:p>
            <a:pPr marL="285750" indent="-285750">
              <a:buFont typeface="Arial" panose="020B0604020202020204" pitchFamily="34" charset="0"/>
              <a:buChar char="•"/>
            </a:pPr>
            <a:r>
              <a:rPr lang="en-US" dirty="0"/>
              <a:t>Make minimal and brief physical contact before stepping back out of the pupil’s personal space</a:t>
            </a:r>
          </a:p>
          <a:p>
            <a:pPr marL="285750" indent="-285750">
              <a:buFont typeface="Arial" panose="020B0604020202020204" pitchFamily="34" charset="0"/>
              <a:buChar char="•"/>
            </a:pPr>
            <a:endParaRPr lang="en-US" dirty="0"/>
          </a:p>
          <a:p>
            <a:r>
              <a:rPr lang="en-US" dirty="0"/>
              <a:t>If you or your child would like to speak to me about anything along these lines, please don’t hesitate to get in touch.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03332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DC54A-A67B-3289-187D-F5AE95972460}"/>
              </a:ext>
            </a:extLst>
          </p:cNvPr>
          <p:cNvSpPr>
            <a:spLocks noGrp="1"/>
          </p:cNvSpPr>
          <p:nvPr>
            <p:ph type="title"/>
          </p:nvPr>
        </p:nvSpPr>
        <p:spPr/>
        <p:txBody>
          <a:bodyPr/>
          <a:lstStyle/>
          <a:p>
            <a:r>
              <a:rPr lang="en-US" dirty="0"/>
              <a:t>safeguarding</a:t>
            </a:r>
          </a:p>
        </p:txBody>
      </p:sp>
      <p:sp>
        <p:nvSpPr>
          <p:cNvPr id="3" name="TextBox 2">
            <a:extLst>
              <a:ext uri="{FF2B5EF4-FFF2-40B4-BE49-F238E27FC236}">
                <a16:creationId xmlns:a16="http://schemas.microsoft.com/office/drawing/2014/main" id="{43BB0691-CCD0-3F0D-2CB7-1E499B4764F0}"/>
              </a:ext>
            </a:extLst>
          </p:cNvPr>
          <p:cNvSpPr txBox="1"/>
          <p:nvPr/>
        </p:nvSpPr>
        <p:spPr>
          <a:xfrm>
            <a:off x="1306286" y="2351314"/>
            <a:ext cx="8716488" cy="2031325"/>
          </a:xfrm>
          <a:prstGeom prst="rect">
            <a:avLst/>
          </a:prstGeom>
          <a:noFill/>
        </p:spPr>
        <p:txBody>
          <a:bodyPr wrap="square" rtlCol="0">
            <a:spAutoFit/>
          </a:bodyPr>
          <a:lstStyle/>
          <a:p>
            <a:r>
              <a:rPr lang="en-GB" b="1" i="0" dirty="0">
                <a:solidFill>
                  <a:srgbClr val="757575"/>
                </a:solidFill>
                <a:effectLst/>
                <a:latin typeface="Montserrat" pitchFamily="2" charset="77"/>
              </a:rPr>
              <a:t>The RNCM is committed to ensuring the safety and welfare of children and adults at risk studying in the College by raising awareness of safeguarding and promoting a safe environment in which to learn and explore music.</a:t>
            </a:r>
          </a:p>
          <a:p>
            <a:endParaRPr lang="en-US" dirty="0"/>
          </a:p>
          <a:p>
            <a:r>
              <a:rPr lang="en-US" dirty="0"/>
              <a:t>RNCM safeguarding policies and procedures can be viewed and downloaded on the RNCM </a:t>
            </a:r>
            <a:r>
              <a:rPr lang="en-US" dirty="0">
                <a:hlinkClick r:id="rId2"/>
              </a:rPr>
              <a:t>website</a:t>
            </a:r>
            <a:r>
              <a:rPr lang="en-US" dirty="0"/>
              <a:t>.</a:t>
            </a:r>
          </a:p>
        </p:txBody>
      </p:sp>
    </p:spTree>
    <p:extLst>
      <p:ext uri="{BB962C8B-B14F-4D97-AF65-F5344CB8AC3E}">
        <p14:creationId xmlns:p14="http://schemas.microsoft.com/office/powerpoint/2010/main" val="2584193289"/>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52EB40C9F33C4EA386E861F80BAE04" ma:contentTypeVersion="9" ma:contentTypeDescription="Create a new document." ma:contentTypeScope="" ma:versionID="c24858d9a3f36358b7b54e8da3603c52">
  <xsd:schema xmlns:xsd="http://www.w3.org/2001/XMLSchema" xmlns:xs="http://www.w3.org/2001/XMLSchema" xmlns:p="http://schemas.microsoft.com/office/2006/metadata/properties" xmlns:ns2="04e18fb2-2c6d-4e30-b6e0-8aceab1ad15f" targetNamespace="http://schemas.microsoft.com/office/2006/metadata/properties" ma:root="true" ma:fieldsID="ee77dc8dbde662728c6f54fb7743f329" ns2:_="">
    <xsd:import namespace="04e18fb2-2c6d-4e30-b6e0-8aceab1ad15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e18fb2-2c6d-4e30-b6e0-8aceab1ad1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B6C48B-D491-4224-B6E9-778919970891}"/>
</file>

<file path=customXml/itemProps2.xml><?xml version="1.0" encoding="utf-8"?>
<ds:datastoreItem xmlns:ds="http://schemas.openxmlformats.org/officeDocument/2006/customXml" ds:itemID="{E0FB71EB-C524-4C35-B00A-16649BFFF6C5}"/>
</file>

<file path=customXml/itemProps3.xml><?xml version="1.0" encoding="utf-8"?>
<ds:datastoreItem xmlns:ds="http://schemas.openxmlformats.org/officeDocument/2006/customXml" ds:itemID="{D2BFA6D5-8BCD-45E6-A4B8-C3DC5E4CA174}"/>
</file>

<file path=docProps/app.xml><?xml version="1.0" encoding="utf-8"?>
<Properties xmlns="http://schemas.openxmlformats.org/officeDocument/2006/extended-properties" xmlns:vt="http://schemas.openxmlformats.org/officeDocument/2006/docPropsVTypes">
  <Template>{F4AE7723-26BB-394B-B53C-8439A057AF78}tf10001071</Template>
  <TotalTime>180</TotalTime>
  <Words>385</Words>
  <Application>Microsoft Office PowerPoint</Application>
  <PresentationFormat>Widescreen</PresentationFormat>
  <Paragraphs>29</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Badge</vt:lpstr>
      <vt:lpstr>RNCM Young Strings</vt:lpstr>
      <vt:lpstr>Musicianship</vt:lpstr>
      <vt:lpstr>What is tonic solfa?</vt:lpstr>
      <vt:lpstr>Rhythm development</vt:lpstr>
      <vt:lpstr>Physical contact</vt:lpstr>
      <vt:lpstr>safeguarding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Sarah Crooks</cp:lastModifiedBy>
  <cp:revision>20</cp:revision>
  <dcterms:created xsi:type="dcterms:W3CDTF">2021-11-10T11:36:28Z</dcterms:created>
  <dcterms:modified xsi:type="dcterms:W3CDTF">2024-09-21T07:57:52Z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0x010100E252EB40C9F33C4EA386E861F80BAE04</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