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57" r:id="rId3"/>
    <p:sldId id="258" r:id="rId4"/>
    <p:sldId id="259" r:id="rId5"/>
    <p:sldId id="263" r:id="rId6"/>
    <p:sldId id="260"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175"/>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59341FC-5668-904D-8FEE-3F7750A51FA9}" type="datetimeFigureOut">
              <a:rPr lang="en-US" smtClean="0"/>
              <a:t>9/27/24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226D29C-F782-4141-941C-68428E6D75BF}"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51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5568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368586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9544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59341FC-5668-904D-8FEE-3F7750A51FA9}" type="datetimeFigureOut">
              <a:rPr lang="en-US" smtClean="0"/>
              <a:t>9/27/24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226D29C-F782-4141-941C-68428E6D75BF}"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62835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341FC-5668-904D-8FEE-3F7750A51FA9}" type="datetimeFigureOut">
              <a:rPr lang="en-US" smtClean="0"/>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6927628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341FC-5668-904D-8FEE-3F7750A51FA9}" type="datetimeFigureOut">
              <a:rPr lang="en-US" smtClean="0"/>
              <a:t>9/27/24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12573084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341FC-5668-904D-8FEE-3F7750A51FA9}" type="datetimeFigureOut">
              <a:rPr lang="en-US" smtClean="0"/>
              <a:t>9/27/24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88767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341FC-5668-904D-8FEE-3F7750A51FA9}" type="datetimeFigureOut">
              <a:rPr lang="en-US" smtClean="0"/>
              <a:t>9/27/24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40869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59341FC-5668-904D-8FEE-3F7750A51FA9}" type="datetimeFigureOut">
              <a:rPr lang="en-US" smtClean="0"/>
              <a:t>9/27/24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226D29C-F782-4141-941C-68428E6D75BF}"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13927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59341FC-5668-904D-8FEE-3F7750A51FA9}" type="datetimeFigureOut">
              <a:rPr lang="en-US" smtClean="0"/>
              <a:t>9/27/24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99065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59341FC-5668-904D-8FEE-3F7750A51FA9}" type="datetimeFigureOut">
              <a:rPr lang="en-US" smtClean="0"/>
              <a:t>9/27/24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226D29C-F782-4141-941C-68428E6D75B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53186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rncm.ac.uk/about/college-information/safeguarding-2/"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85B4B3-EE69-4E3E-91F0-B61C1FC9B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76889-7F66-3145-B143-FCCD214F0122}"/>
              </a:ext>
            </a:extLst>
          </p:cNvPr>
          <p:cNvSpPr>
            <a:spLocks noGrp="1"/>
          </p:cNvSpPr>
          <p:nvPr>
            <p:ph type="ctrTitle"/>
          </p:nvPr>
        </p:nvSpPr>
        <p:spPr>
          <a:xfrm>
            <a:off x="890031" y="1152143"/>
            <a:ext cx="5129418" cy="4015801"/>
          </a:xfrm>
        </p:spPr>
        <p:txBody>
          <a:bodyPr>
            <a:normAutofit/>
          </a:bodyPr>
          <a:lstStyle/>
          <a:p>
            <a:r>
              <a:rPr lang="en-US" sz="8800" dirty="0"/>
              <a:t>RNCM Young Strings</a:t>
            </a:r>
          </a:p>
        </p:txBody>
      </p:sp>
      <p:sp>
        <p:nvSpPr>
          <p:cNvPr id="3" name="Subtitle 2">
            <a:extLst>
              <a:ext uri="{FF2B5EF4-FFF2-40B4-BE49-F238E27FC236}">
                <a16:creationId xmlns:a16="http://schemas.microsoft.com/office/drawing/2014/main" id="{EAA90117-23C3-B543-B1C6-E0BB3EED8124}"/>
              </a:ext>
            </a:extLst>
          </p:cNvPr>
          <p:cNvSpPr>
            <a:spLocks noGrp="1"/>
          </p:cNvSpPr>
          <p:nvPr>
            <p:ph type="subTitle" idx="1"/>
          </p:nvPr>
        </p:nvSpPr>
        <p:spPr>
          <a:xfrm>
            <a:off x="587078" y="5167944"/>
            <a:ext cx="5877385" cy="802992"/>
          </a:xfrm>
        </p:spPr>
        <p:txBody>
          <a:bodyPr>
            <a:noAutofit/>
          </a:bodyPr>
          <a:lstStyle/>
          <a:p>
            <a:pPr>
              <a:lnSpc>
                <a:spcPct val="90000"/>
              </a:lnSpc>
            </a:pPr>
            <a:r>
              <a:rPr lang="en-US" dirty="0">
                <a:solidFill>
                  <a:schemeClr val="bg2"/>
                </a:solidFill>
              </a:rPr>
              <a:t>Parents meeting Autumn </a:t>
            </a:r>
            <a:r>
              <a:rPr lang="en-US">
                <a:solidFill>
                  <a:schemeClr val="bg2"/>
                </a:solidFill>
              </a:rPr>
              <a:t>Term 2024                       </a:t>
            </a:r>
            <a:r>
              <a:rPr lang="en-US" dirty="0">
                <a:solidFill>
                  <a:schemeClr val="bg2"/>
                </a:solidFill>
              </a:rPr>
              <a:t>LARKs Group</a:t>
            </a:r>
          </a:p>
        </p:txBody>
      </p:sp>
      <p:sp useBgFill="1">
        <p:nvSpPr>
          <p:cNvPr id="12" name="Freeform 22">
            <a:extLst>
              <a:ext uri="{FF2B5EF4-FFF2-40B4-BE49-F238E27FC236}">
                <a16:creationId xmlns:a16="http://schemas.microsoft.com/office/drawing/2014/main" id="{2C16B41A-15C5-49D2-BDA4-89B0E4D0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ln w="0">
            <a:noFill/>
            <a:prstDash val="solid"/>
            <a:round/>
            <a:headEnd/>
            <a:tailEnd/>
          </a:ln>
        </p:spPr>
        <p:txBody>
          <a:bodyPr/>
          <a:lstStyle/>
          <a:p>
            <a:endParaRPr lang="en-US"/>
          </a:p>
        </p:txBody>
      </p:sp>
      <p:pic>
        <p:nvPicPr>
          <p:cNvPr id="5" name="Picture 4">
            <a:extLst>
              <a:ext uri="{FF2B5EF4-FFF2-40B4-BE49-F238E27FC236}">
                <a16:creationId xmlns:a16="http://schemas.microsoft.com/office/drawing/2014/main" id="{6671899D-D088-C84E-8874-AB375FE9EFA3}"/>
              </a:ext>
            </a:extLst>
          </p:cNvPr>
          <p:cNvPicPr>
            <a:picLocks noChangeAspect="1"/>
          </p:cNvPicPr>
          <p:nvPr/>
        </p:nvPicPr>
        <p:blipFill>
          <a:blip r:embed="rId2"/>
          <a:stretch>
            <a:fillRect/>
          </a:stretch>
        </p:blipFill>
        <p:spPr>
          <a:xfrm>
            <a:off x="7552944" y="2017519"/>
            <a:ext cx="3995589" cy="2826879"/>
          </a:xfrm>
          <a:prstGeom prst="rect">
            <a:avLst/>
          </a:prstGeom>
        </p:spPr>
      </p:pic>
    </p:spTree>
    <p:extLst>
      <p:ext uri="{BB962C8B-B14F-4D97-AF65-F5344CB8AC3E}">
        <p14:creationId xmlns:p14="http://schemas.microsoft.com/office/powerpoint/2010/main" val="425022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A81874-EC94-D40B-486B-652257CC73E3}"/>
              </a:ext>
            </a:extLst>
          </p:cNvPr>
          <p:cNvSpPr txBox="1"/>
          <p:nvPr/>
        </p:nvSpPr>
        <p:spPr>
          <a:xfrm>
            <a:off x="2857500" y="2686050"/>
            <a:ext cx="2266967" cy="646331"/>
          </a:xfrm>
          <a:prstGeom prst="rect">
            <a:avLst/>
          </a:prstGeom>
          <a:noFill/>
        </p:spPr>
        <p:txBody>
          <a:bodyPr wrap="none" rtlCol="0">
            <a:spAutoFit/>
          </a:bodyPr>
          <a:lstStyle/>
          <a:p>
            <a:r>
              <a:rPr lang="en-US" sz="3600" dirty="0"/>
              <a:t>Questions?</a:t>
            </a:r>
          </a:p>
        </p:txBody>
      </p:sp>
    </p:spTree>
    <p:extLst>
      <p:ext uri="{BB962C8B-B14F-4D97-AF65-F5344CB8AC3E}">
        <p14:creationId xmlns:p14="http://schemas.microsoft.com/office/powerpoint/2010/main" val="228714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DCFB-73B0-F546-B301-AE64B891D1D4}"/>
              </a:ext>
            </a:extLst>
          </p:cNvPr>
          <p:cNvSpPr>
            <a:spLocks noGrp="1"/>
          </p:cNvSpPr>
          <p:nvPr>
            <p:ph type="title"/>
          </p:nvPr>
        </p:nvSpPr>
        <p:spPr/>
        <p:txBody>
          <a:bodyPr/>
          <a:lstStyle/>
          <a:p>
            <a:r>
              <a:rPr lang="en-US" dirty="0"/>
              <a:t>Musicianship</a:t>
            </a:r>
          </a:p>
        </p:txBody>
      </p:sp>
      <p:sp>
        <p:nvSpPr>
          <p:cNvPr id="3" name="TextBox 2">
            <a:extLst>
              <a:ext uri="{FF2B5EF4-FFF2-40B4-BE49-F238E27FC236}">
                <a16:creationId xmlns:a16="http://schemas.microsoft.com/office/drawing/2014/main" id="{8311A67D-EECE-044B-BB19-2EE94614F32F}"/>
              </a:ext>
            </a:extLst>
          </p:cNvPr>
          <p:cNvSpPr txBox="1"/>
          <p:nvPr/>
        </p:nvSpPr>
        <p:spPr>
          <a:xfrm>
            <a:off x="1202267" y="2167467"/>
            <a:ext cx="5283434" cy="523220"/>
          </a:xfrm>
          <a:prstGeom prst="rect">
            <a:avLst/>
          </a:prstGeom>
          <a:noFill/>
        </p:spPr>
        <p:txBody>
          <a:bodyPr wrap="none" rtlCol="0">
            <a:spAutoFit/>
          </a:bodyPr>
          <a:lstStyle/>
          <a:p>
            <a:r>
              <a:rPr lang="en-US" sz="2800" dirty="0" err="1"/>
              <a:t>Kodály</a:t>
            </a:r>
            <a:r>
              <a:rPr lang="en-US" dirty="0"/>
              <a:t>: </a:t>
            </a:r>
            <a:r>
              <a:rPr lang="en-US" sz="2000" dirty="0"/>
              <a:t>develops musicianship through </a:t>
            </a:r>
            <a:r>
              <a:rPr lang="en-US" sz="2000" dirty="0">
                <a:latin typeface="+mj-lt"/>
              </a:rPr>
              <a:t>singing</a:t>
            </a:r>
          </a:p>
        </p:txBody>
      </p:sp>
      <p:sp>
        <p:nvSpPr>
          <p:cNvPr id="4" name="TextBox 3">
            <a:extLst>
              <a:ext uri="{FF2B5EF4-FFF2-40B4-BE49-F238E27FC236}">
                <a16:creationId xmlns:a16="http://schemas.microsoft.com/office/drawing/2014/main" id="{9CCE461B-9755-A143-8475-0E1FB1CB4D81}"/>
              </a:ext>
            </a:extLst>
          </p:cNvPr>
          <p:cNvSpPr txBox="1"/>
          <p:nvPr/>
        </p:nvSpPr>
        <p:spPr>
          <a:xfrm>
            <a:off x="1251678" y="3183466"/>
            <a:ext cx="10499541" cy="523220"/>
          </a:xfrm>
          <a:prstGeom prst="rect">
            <a:avLst/>
          </a:prstGeom>
          <a:noFill/>
        </p:spPr>
        <p:txBody>
          <a:bodyPr wrap="none" rtlCol="0">
            <a:spAutoFit/>
          </a:bodyPr>
          <a:lstStyle/>
          <a:p>
            <a:r>
              <a:rPr lang="en-US" sz="2800" dirty="0" err="1"/>
              <a:t>Dalcroze</a:t>
            </a:r>
            <a:r>
              <a:rPr lang="en-US" sz="2800" dirty="0"/>
              <a:t> Eurhythmics</a:t>
            </a:r>
            <a:r>
              <a:rPr lang="en-US" dirty="0"/>
              <a:t>: </a:t>
            </a:r>
            <a:r>
              <a:rPr lang="en-US" sz="2000" dirty="0"/>
              <a:t>develops musicianship through </a:t>
            </a:r>
            <a:r>
              <a:rPr lang="en-US" sz="2000" dirty="0">
                <a:latin typeface="+mj-lt"/>
              </a:rPr>
              <a:t>movement,</a:t>
            </a:r>
            <a:r>
              <a:rPr lang="en-US" sz="2000" dirty="0"/>
              <a:t> </a:t>
            </a:r>
            <a:r>
              <a:rPr lang="en-US" sz="2000" dirty="0">
                <a:latin typeface="+mj-lt"/>
              </a:rPr>
              <a:t>singing</a:t>
            </a:r>
            <a:r>
              <a:rPr lang="en-US" sz="2000" dirty="0"/>
              <a:t> and </a:t>
            </a:r>
            <a:r>
              <a:rPr lang="en-US" sz="2000" dirty="0">
                <a:latin typeface="+mj-lt"/>
              </a:rPr>
              <a:t>improvising</a:t>
            </a:r>
          </a:p>
        </p:txBody>
      </p:sp>
      <p:pic>
        <p:nvPicPr>
          <p:cNvPr id="5" name="Picture 4">
            <a:extLst>
              <a:ext uri="{FF2B5EF4-FFF2-40B4-BE49-F238E27FC236}">
                <a16:creationId xmlns:a16="http://schemas.microsoft.com/office/drawing/2014/main" id="{59BD8FBF-D209-764B-99BF-9D58DDA68BA3}"/>
              </a:ext>
            </a:extLst>
          </p:cNvPr>
          <p:cNvPicPr>
            <a:picLocks noChangeAspect="1"/>
          </p:cNvPicPr>
          <p:nvPr/>
        </p:nvPicPr>
        <p:blipFill>
          <a:blip r:embed="rId2"/>
          <a:stretch>
            <a:fillRect/>
          </a:stretch>
        </p:blipFill>
        <p:spPr>
          <a:xfrm>
            <a:off x="7808976" y="4152033"/>
            <a:ext cx="3157862" cy="2105241"/>
          </a:xfrm>
          <a:prstGeom prst="rect">
            <a:avLst/>
          </a:prstGeom>
        </p:spPr>
      </p:pic>
    </p:spTree>
    <p:extLst>
      <p:ext uri="{BB962C8B-B14F-4D97-AF65-F5344CB8AC3E}">
        <p14:creationId xmlns:p14="http://schemas.microsoft.com/office/powerpoint/2010/main" val="108484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2E3C-BD31-B14F-BF13-A1EAF3E77467}"/>
              </a:ext>
            </a:extLst>
          </p:cNvPr>
          <p:cNvSpPr>
            <a:spLocks noGrp="1"/>
          </p:cNvSpPr>
          <p:nvPr>
            <p:ph type="title"/>
          </p:nvPr>
        </p:nvSpPr>
        <p:spPr/>
        <p:txBody>
          <a:bodyPr/>
          <a:lstStyle/>
          <a:p>
            <a:r>
              <a:rPr lang="en-US" dirty="0"/>
              <a:t>What is tonic </a:t>
            </a:r>
            <a:r>
              <a:rPr lang="en-US" dirty="0" err="1"/>
              <a:t>solfa</a:t>
            </a:r>
            <a:r>
              <a:rPr lang="en-US" dirty="0"/>
              <a:t>?</a:t>
            </a:r>
          </a:p>
        </p:txBody>
      </p:sp>
      <p:pic>
        <p:nvPicPr>
          <p:cNvPr id="6" name="Picture 5">
            <a:extLst>
              <a:ext uri="{FF2B5EF4-FFF2-40B4-BE49-F238E27FC236}">
                <a16:creationId xmlns:a16="http://schemas.microsoft.com/office/drawing/2014/main" id="{1A222ACC-950A-EA41-91B2-8AB6FAF22826}"/>
              </a:ext>
            </a:extLst>
          </p:cNvPr>
          <p:cNvPicPr>
            <a:picLocks noChangeAspect="1"/>
          </p:cNvPicPr>
          <p:nvPr/>
        </p:nvPicPr>
        <p:blipFill rotWithShape="1">
          <a:blip r:embed="rId2"/>
          <a:srcRect l="4970" t="16227" r="5555" b="7122"/>
          <a:stretch/>
        </p:blipFill>
        <p:spPr>
          <a:xfrm>
            <a:off x="7539789" y="1705343"/>
            <a:ext cx="3890211" cy="4715407"/>
          </a:xfrm>
          <a:prstGeom prst="rect">
            <a:avLst/>
          </a:prstGeom>
        </p:spPr>
      </p:pic>
      <p:sp>
        <p:nvSpPr>
          <p:cNvPr id="7" name="TextBox 6">
            <a:extLst>
              <a:ext uri="{FF2B5EF4-FFF2-40B4-BE49-F238E27FC236}">
                <a16:creationId xmlns:a16="http://schemas.microsoft.com/office/drawing/2014/main" id="{A6A1AC0B-54C2-3347-A154-5354DF0D50C9}"/>
              </a:ext>
            </a:extLst>
          </p:cNvPr>
          <p:cNvSpPr txBox="1"/>
          <p:nvPr/>
        </p:nvSpPr>
        <p:spPr>
          <a:xfrm>
            <a:off x="5126072" y="1185878"/>
            <a:ext cx="4065921" cy="461665"/>
          </a:xfrm>
          <a:prstGeom prst="rect">
            <a:avLst/>
          </a:prstGeom>
          <a:noFill/>
        </p:spPr>
        <p:txBody>
          <a:bodyPr wrap="none" rtlCol="0">
            <a:spAutoFit/>
          </a:bodyPr>
          <a:lstStyle/>
          <a:p>
            <a:r>
              <a:rPr lang="en-US" sz="2400" dirty="0"/>
              <a:t>…a method for learning music </a:t>
            </a:r>
          </a:p>
        </p:txBody>
      </p:sp>
      <p:sp>
        <p:nvSpPr>
          <p:cNvPr id="8" name="TextBox 7">
            <a:extLst>
              <a:ext uri="{FF2B5EF4-FFF2-40B4-BE49-F238E27FC236}">
                <a16:creationId xmlns:a16="http://schemas.microsoft.com/office/drawing/2014/main" id="{A0BA2E48-A81C-2442-A4BD-5198672C2713}"/>
              </a:ext>
            </a:extLst>
          </p:cNvPr>
          <p:cNvSpPr txBox="1"/>
          <p:nvPr/>
        </p:nvSpPr>
        <p:spPr>
          <a:xfrm>
            <a:off x="1251678" y="2163149"/>
            <a:ext cx="5534132" cy="1200329"/>
          </a:xfrm>
          <a:prstGeom prst="rect">
            <a:avLst/>
          </a:prstGeom>
          <a:noFill/>
        </p:spPr>
        <p:txBody>
          <a:bodyPr wrap="square" rtlCol="0">
            <a:spAutoFit/>
          </a:bodyPr>
          <a:lstStyle/>
          <a:p>
            <a:r>
              <a:rPr lang="en-GB" dirty="0"/>
              <a:t>The system focuses the attention on pitch relationships and functions within a tonal system, so we can use it to train the musical ear for musical tasks like sight-singing and sight-reading, playing by ear and improvising. </a:t>
            </a:r>
            <a:endParaRPr lang="en-US" dirty="0"/>
          </a:p>
        </p:txBody>
      </p:sp>
      <p:sp>
        <p:nvSpPr>
          <p:cNvPr id="9" name="TextBox 8">
            <a:extLst>
              <a:ext uri="{FF2B5EF4-FFF2-40B4-BE49-F238E27FC236}">
                <a16:creationId xmlns:a16="http://schemas.microsoft.com/office/drawing/2014/main" id="{B2E06C44-F2F0-664F-BAEC-AA7436F54B73}"/>
              </a:ext>
            </a:extLst>
          </p:cNvPr>
          <p:cNvSpPr txBox="1"/>
          <p:nvPr/>
        </p:nvSpPr>
        <p:spPr>
          <a:xfrm>
            <a:off x="1251678" y="3652110"/>
            <a:ext cx="5685531" cy="646331"/>
          </a:xfrm>
          <a:prstGeom prst="rect">
            <a:avLst/>
          </a:prstGeom>
          <a:noFill/>
        </p:spPr>
        <p:txBody>
          <a:bodyPr wrap="none" rtlCol="0">
            <a:spAutoFit/>
          </a:bodyPr>
          <a:lstStyle/>
          <a:p>
            <a:r>
              <a:rPr lang="en-US" dirty="0"/>
              <a:t>‘Do’ is the key-note and it is moveable i.e. do is always the </a:t>
            </a:r>
          </a:p>
          <a:p>
            <a:r>
              <a:rPr lang="en-US" dirty="0"/>
              <a:t>home-note, regardless of the key. </a:t>
            </a:r>
          </a:p>
        </p:txBody>
      </p:sp>
      <p:sp>
        <p:nvSpPr>
          <p:cNvPr id="10" name="TextBox 9">
            <a:extLst>
              <a:ext uri="{FF2B5EF4-FFF2-40B4-BE49-F238E27FC236}">
                <a16:creationId xmlns:a16="http://schemas.microsoft.com/office/drawing/2014/main" id="{3E2DD22D-1D67-ED46-99C3-8C2A33747C16}"/>
              </a:ext>
            </a:extLst>
          </p:cNvPr>
          <p:cNvSpPr txBox="1"/>
          <p:nvPr/>
        </p:nvSpPr>
        <p:spPr>
          <a:xfrm>
            <a:off x="1251678" y="4310074"/>
            <a:ext cx="5229727" cy="646331"/>
          </a:xfrm>
          <a:prstGeom prst="rect">
            <a:avLst/>
          </a:prstGeom>
          <a:noFill/>
        </p:spPr>
        <p:txBody>
          <a:bodyPr wrap="square" rtlCol="0">
            <a:spAutoFit/>
          </a:bodyPr>
          <a:lstStyle/>
          <a:p>
            <a:r>
              <a:rPr lang="en-US" dirty="0"/>
              <a:t>Currently, Larks musicians building their familiarity with the full major scale (do – do’).</a:t>
            </a:r>
          </a:p>
        </p:txBody>
      </p:sp>
    </p:spTree>
    <p:extLst>
      <p:ext uri="{BB962C8B-B14F-4D97-AF65-F5344CB8AC3E}">
        <p14:creationId xmlns:p14="http://schemas.microsoft.com/office/powerpoint/2010/main" val="317523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6B15-B676-2942-971D-A999EB731AAD}"/>
              </a:ext>
            </a:extLst>
          </p:cNvPr>
          <p:cNvSpPr>
            <a:spLocks noGrp="1"/>
          </p:cNvSpPr>
          <p:nvPr>
            <p:ph type="title"/>
          </p:nvPr>
        </p:nvSpPr>
        <p:spPr/>
        <p:txBody>
          <a:bodyPr/>
          <a:lstStyle/>
          <a:p>
            <a:r>
              <a:rPr lang="en-US" dirty="0"/>
              <a:t>Rhythm development</a:t>
            </a:r>
          </a:p>
        </p:txBody>
      </p:sp>
      <p:pic>
        <p:nvPicPr>
          <p:cNvPr id="4" name="Picture 3">
            <a:extLst>
              <a:ext uri="{FF2B5EF4-FFF2-40B4-BE49-F238E27FC236}">
                <a16:creationId xmlns:a16="http://schemas.microsoft.com/office/drawing/2014/main" id="{BF88CC14-6F96-D443-9F40-9FF005130F5C}"/>
              </a:ext>
            </a:extLst>
          </p:cNvPr>
          <p:cNvPicPr>
            <a:picLocks noChangeAspect="1"/>
          </p:cNvPicPr>
          <p:nvPr/>
        </p:nvPicPr>
        <p:blipFill rotWithShape="1">
          <a:blip r:embed="rId2"/>
          <a:srcRect r="34133" b="28"/>
          <a:stretch/>
        </p:blipFill>
        <p:spPr>
          <a:xfrm>
            <a:off x="8034528" y="1128451"/>
            <a:ext cx="3011424" cy="4481830"/>
          </a:xfrm>
          <a:prstGeom prst="rect">
            <a:avLst/>
          </a:prstGeom>
        </p:spPr>
      </p:pic>
      <p:sp>
        <p:nvSpPr>
          <p:cNvPr id="5" name="TextBox 4">
            <a:extLst>
              <a:ext uri="{FF2B5EF4-FFF2-40B4-BE49-F238E27FC236}">
                <a16:creationId xmlns:a16="http://schemas.microsoft.com/office/drawing/2014/main" id="{EF30E8C5-4D20-8E48-9B26-AEC4ECC0B015}"/>
              </a:ext>
            </a:extLst>
          </p:cNvPr>
          <p:cNvSpPr txBox="1"/>
          <p:nvPr/>
        </p:nvSpPr>
        <p:spPr>
          <a:xfrm>
            <a:off x="1371600" y="1737361"/>
            <a:ext cx="6278880" cy="923330"/>
          </a:xfrm>
          <a:prstGeom prst="rect">
            <a:avLst/>
          </a:prstGeom>
          <a:noFill/>
        </p:spPr>
        <p:txBody>
          <a:bodyPr wrap="square" rtlCol="0">
            <a:spAutoFit/>
          </a:bodyPr>
          <a:lstStyle/>
          <a:p>
            <a:r>
              <a:rPr lang="en-US" dirty="0"/>
              <a:t>Larks musicians use the syllables opposite to help them learn rhythms; they also use movement words such as walk, jogging, </a:t>
            </a:r>
            <a:r>
              <a:rPr lang="en-US" dirty="0" err="1"/>
              <a:t>skipty</a:t>
            </a:r>
            <a:r>
              <a:rPr lang="en-US" dirty="0"/>
              <a:t> and stride.</a:t>
            </a:r>
          </a:p>
        </p:txBody>
      </p:sp>
      <p:sp>
        <p:nvSpPr>
          <p:cNvPr id="6" name="TextBox 5">
            <a:extLst>
              <a:ext uri="{FF2B5EF4-FFF2-40B4-BE49-F238E27FC236}">
                <a16:creationId xmlns:a16="http://schemas.microsoft.com/office/drawing/2014/main" id="{4FE0F909-4F18-8D4D-A870-AC661EE00EA3}"/>
              </a:ext>
            </a:extLst>
          </p:cNvPr>
          <p:cNvSpPr txBox="1"/>
          <p:nvPr/>
        </p:nvSpPr>
        <p:spPr>
          <a:xfrm>
            <a:off x="1371600" y="3092337"/>
            <a:ext cx="6205728" cy="923330"/>
          </a:xfrm>
          <a:prstGeom prst="rect">
            <a:avLst/>
          </a:prstGeom>
          <a:noFill/>
        </p:spPr>
        <p:txBody>
          <a:bodyPr wrap="square" rtlCol="0">
            <a:spAutoFit/>
          </a:bodyPr>
          <a:lstStyle/>
          <a:p>
            <a:r>
              <a:rPr lang="en-US" dirty="0"/>
              <a:t>At Young Strings, children learn about rhythm by experiencing it through song and movement first and then learning to </a:t>
            </a:r>
            <a:r>
              <a:rPr lang="en-US" dirty="0" err="1"/>
              <a:t>recognise</a:t>
            </a:r>
            <a:r>
              <a:rPr lang="en-US" dirty="0"/>
              <a:t> the notation for it, and to understand the theory behind it.</a:t>
            </a:r>
          </a:p>
        </p:txBody>
      </p:sp>
    </p:spTree>
    <p:extLst>
      <p:ext uri="{BB962C8B-B14F-4D97-AF65-F5344CB8AC3E}">
        <p14:creationId xmlns:p14="http://schemas.microsoft.com/office/powerpoint/2010/main" val="319111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9A0-F607-0443-BBC5-EDBE95E92069}"/>
              </a:ext>
            </a:extLst>
          </p:cNvPr>
          <p:cNvSpPr>
            <a:spLocks noGrp="1"/>
          </p:cNvSpPr>
          <p:nvPr>
            <p:ph type="title"/>
          </p:nvPr>
        </p:nvSpPr>
        <p:spPr/>
        <p:txBody>
          <a:bodyPr/>
          <a:lstStyle/>
          <a:p>
            <a:r>
              <a:rPr lang="en-US" dirty="0"/>
              <a:t>practice</a:t>
            </a:r>
          </a:p>
        </p:txBody>
      </p:sp>
      <p:sp>
        <p:nvSpPr>
          <p:cNvPr id="3" name="TextBox 2">
            <a:extLst>
              <a:ext uri="{FF2B5EF4-FFF2-40B4-BE49-F238E27FC236}">
                <a16:creationId xmlns:a16="http://schemas.microsoft.com/office/drawing/2014/main" id="{016AABBD-FFC9-1248-BE94-1616D83DBA61}"/>
              </a:ext>
            </a:extLst>
          </p:cNvPr>
          <p:cNvSpPr txBox="1"/>
          <p:nvPr/>
        </p:nvSpPr>
        <p:spPr>
          <a:xfrm>
            <a:off x="1251679" y="1676582"/>
            <a:ext cx="10362806" cy="4524315"/>
          </a:xfrm>
          <a:prstGeom prst="rect">
            <a:avLst/>
          </a:prstGeom>
          <a:noFill/>
        </p:spPr>
        <p:txBody>
          <a:bodyPr wrap="square" rtlCol="0">
            <a:spAutoFit/>
          </a:bodyPr>
          <a:lstStyle/>
          <a:p>
            <a:r>
              <a:rPr lang="en-US" dirty="0"/>
              <a:t>How often and for how long?</a:t>
            </a:r>
          </a:p>
          <a:p>
            <a:pPr marL="285750" indent="-285750">
              <a:buFont typeface="Arial" panose="020B0604020202020204" pitchFamily="34" charset="0"/>
              <a:buChar char="•"/>
            </a:pPr>
            <a:r>
              <a:rPr lang="en-US" dirty="0"/>
              <a:t>Different for every child and family</a:t>
            </a:r>
          </a:p>
          <a:p>
            <a:pPr marL="285750" indent="-285750">
              <a:buFont typeface="Arial" panose="020B0604020202020204" pitchFamily="34" charset="0"/>
              <a:buChar char="•"/>
            </a:pPr>
            <a:r>
              <a:rPr lang="en-US" dirty="0"/>
              <a:t>Little and often can be very effective</a:t>
            </a:r>
          </a:p>
          <a:p>
            <a:pPr marL="285750" indent="-285750">
              <a:buFont typeface="Arial" panose="020B0604020202020204" pitchFamily="34" charset="0"/>
              <a:buChar char="•"/>
            </a:pPr>
            <a:r>
              <a:rPr lang="en-US" dirty="0"/>
              <a:t>A regular routine works for some children</a:t>
            </a:r>
          </a:p>
          <a:p>
            <a:pPr marL="285750" indent="-285750">
              <a:buFont typeface="Arial" panose="020B0604020202020204" pitchFamily="34" charset="0"/>
              <a:buChar char="•"/>
            </a:pPr>
            <a:r>
              <a:rPr lang="en-US" dirty="0"/>
              <a:t>Spontaneous practice sessions or performances can also be very effective</a:t>
            </a:r>
          </a:p>
          <a:p>
            <a:pPr marL="285750" indent="-285750">
              <a:buFont typeface="Arial" panose="020B0604020202020204" pitchFamily="34" charset="0"/>
              <a:buChar char="•"/>
            </a:pPr>
            <a:endParaRPr lang="en-US" dirty="0"/>
          </a:p>
          <a:p>
            <a:r>
              <a:rPr lang="en-US" dirty="0"/>
              <a:t>‘My child never wants to </a:t>
            </a:r>
            <a:r>
              <a:rPr lang="en-US" dirty="0" err="1"/>
              <a:t>practise</a:t>
            </a:r>
            <a:r>
              <a:rPr lang="en-US" dirty="0"/>
              <a:t>’!</a:t>
            </a:r>
          </a:p>
          <a:p>
            <a:pPr marL="285750" indent="-285750">
              <a:buFont typeface="Arial" panose="020B0604020202020204" pitchFamily="34" charset="0"/>
              <a:buChar char="•"/>
            </a:pPr>
            <a:r>
              <a:rPr lang="en-US" dirty="0"/>
              <a:t>Try to keep music-making at home as positive as possible and avoid a ‘battle ground’!</a:t>
            </a:r>
          </a:p>
          <a:p>
            <a:pPr marL="285750" indent="-285750">
              <a:buFont typeface="Arial" panose="020B0604020202020204" pitchFamily="34" charset="0"/>
              <a:buChar char="•"/>
            </a:pPr>
            <a:r>
              <a:rPr lang="en-US" dirty="0"/>
              <a:t>Create a quiet, calm space</a:t>
            </a:r>
          </a:p>
          <a:p>
            <a:pPr marL="285750" indent="-285750">
              <a:buFont typeface="Arial" panose="020B0604020202020204" pitchFamily="34" charset="0"/>
              <a:buChar char="•"/>
            </a:pPr>
            <a:r>
              <a:rPr lang="en-US" dirty="0"/>
              <a:t>Ask them if they would like you to stay with them, or whether they would like you to come back in 5 minutes to listen – you can help them decide what they are going to focus on</a:t>
            </a:r>
          </a:p>
          <a:p>
            <a:pPr marL="285750" indent="-285750">
              <a:buFont typeface="Arial" panose="020B0604020202020204" pitchFamily="34" charset="0"/>
              <a:buChar char="•"/>
            </a:pPr>
            <a:r>
              <a:rPr lang="en-US" dirty="0"/>
              <a:t>Practice games, informal performances, recording can all work well</a:t>
            </a:r>
          </a:p>
          <a:p>
            <a:pPr marL="285750" indent="-285750">
              <a:buFont typeface="Arial" panose="020B0604020202020204" pitchFamily="34" charset="0"/>
              <a:buChar char="•"/>
            </a:pPr>
            <a:r>
              <a:rPr lang="en-US" dirty="0"/>
              <a:t>Leave the instrument out somewhere accessible if it is safe to do so – effective practice can happen whilst waiting for a sibling to put a pair of shoes on! </a:t>
            </a:r>
          </a:p>
          <a:p>
            <a:pPr marL="285750" indent="-285750">
              <a:buFont typeface="Arial" panose="020B0604020202020204" pitchFamily="34" charset="0"/>
              <a:buChar char="•"/>
            </a:pPr>
            <a:r>
              <a:rPr lang="en-US" dirty="0"/>
              <a:t>Not all practice has to be done with an instrument in hand – also encourage listening to music, singing, rhythm work etc.</a:t>
            </a:r>
          </a:p>
        </p:txBody>
      </p:sp>
    </p:spTree>
    <p:extLst>
      <p:ext uri="{BB962C8B-B14F-4D97-AF65-F5344CB8AC3E}">
        <p14:creationId xmlns:p14="http://schemas.microsoft.com/office/powerpoint/2010/main" val="34222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3AF7-1B27-384C-B81E-31A6456120CF}"/>
              </a:ext>
            </a:extLst>
          </p:cNvPr>
          <p:cNvSpPr>
            <a:spLocks noGrp="1"/>
          </p:cNvSpPr>
          <p:nvPr>
            <p:ph type="title"/>
          </p:nvPr>
        </p:nvSpPr>
        <p:spPr>
          <a:xfrm>
            <a:off x="1251678" y="382385"/>
            <a:ext cx="10178322" cy="873022"/>
          </a:xfrm>
        </p:spPr>
        <p:txBody>
          <a:bodyPr>
            <a:normAutofit/>
          </a:bodyPr>
          <a:lstStyle/>
          <a:p>
            <a:r>
              <a:rPr lang="en-US" sz="4400" dirty="0"/>
              <a:t>Performance, creativity, appraisal</a:t>
            </a:r>
          </a:p>
        </p:txBody>
      </p:sp>
      <p:sp>
        <p:nvSpPr>
          <p:cNvPr id="3" name="TextBox 2">
            <a:extLst>
              <a:ext uri="{FF2B5EF4-FFF2-40B4-BE49-F238E27FC236}">
                <a16:creationId xmlns:a16="http://schemas.microsoft.com/office/drawing/2014/main" id="{A085C61E-9019-8D48-BBA2-4E3523B46090}"/>
              </a:ext>
            </a:extLst>
          </p:cNvPr>
          <p:cNvSpPr txBox="1"/>
          <p:nvPr/>
        </p:nvSpPr>
        <p:spPr>
          <a:xfrm>
            <a:off x="1481328" y="1633650"/>
            <a:ext cx="9747504" cy="646331"/>
          </a:xfrm>
          <a:prstGeom prst="rect">
            <a:avLst/>
          </a:prstGeom>
          <a:noFill/>
        </p:spPr>
        <p:txBody>
          <a:bodyPr wrap="square" rtlCol="0">
            <a:spAutoFit/>
          </a:bodyPr>
          <a:lstStyle/>
          <a:p>
            <a:r>
              <a:rPr lang="en-US" dirty="0"/>
              <a:t>In all classes at Young Strings, children are encouraged to </a:t>
            </a:r>
            <a:r>
              <a:rPr lang="en-US" dirty="0">
                <a:latin typeface="+mj-lt"/>
              </a:rPr>
              <a:t>perform</a:t>
            </a:r>
            <a:r>
              <a:rPr lang="en-US" dirty="0"/>
              <a:t> in a safe and supportive environment. They are also encouraged to be a good audience for their peers! </a:t>
            </a:r>
          </a:p>
        </p:txBody>
      </p:sp>
      <p:sp>
        <p:nvSpPr>
          <p:cNvPr id="4" name="TextBox 3">
            <a:extLst>
              <a:ext uri="{FF2B5EF4-FFF2-40B4-BE49-F238E27FC236}">
                <a16:creationId xmlns:a16="http://schemas.microsoft.com/office/drawing/2014/main" id="{349C22A8-0D41-1248-8753-2439C19B056E}"/>
              </a:ext>
            </a:extLst>
          </p:cNvPr>
          <p:cNvSpPr txBox="1"/>
          <p:nvPr/>
        </p:nvSpPr>
        <p:spPr>
          <a:xfrm>
            <a:off x="1481328" y="2722009"/>
            <a:ext cx="9656064" cy="646331"/>
          </a:xfrm>
          <a:prstGeom prst="rect">
            <a:avLst/>
          </a:prstGeom>
          <a:noFill/>
        </p:spPr>
        <p:txBody>
          <a:bodyPr wrap="square" rtlCol="0">
            <a:spAutoFit/>
          </a:bodyPr>
          <a:lstStyle/>
          <a:p>
            <a:r>
              <a:rPr lang="en-US" dirty="0"/>
              <a:t>Musical </a:t>
            </a:r>
            <a:r>
              <a:rPr lang="en-US" dirty="0">
                <a:latin typeface="+mj-lt"/>
              </a:rPr>
              <a:t>creativity</a:t>
            </a:r>
            <a:r>
              <a:rPr lang="en-US" dirty="0"/>
              <a:t> is very important; children improvise movements in response to heard music, or to inspire musical composition. They also improvise vocally and instrumentally.</a:t>
            </a:r>
          </a:p>
        </p:txBody>
      </p:sp>
      <p:sp>
        <p:nvSpPr>
          <p:cNvPr id="5" name="TextBox 4">
            <a:extLst>
              <a:ext uri="{FF2B5EF4-FFF2-40B4-BE49-F238E27FC236}">
                <a16:creationId xmlns:a16="http://schemas.microsoft.com/office/drawing/2014/main" id="{0D63768F-3275-414B-BE22-24123B67E6FB}"/>
              </a:ext>
            </a:extLst>
          </p:cNvPr>
          <p:cNvSpPr txBox="1"/>
          <p:nvPr/>
        </p:nvSpPr>
        <p:spPr>
          <a:xfrm>
            <a:off x="1481328" y="3826410"/>
            <a:ext cx="9674352" cy="1200329"/>
          </a:xfrm>
          <a:prstGeom prst="rect">
            <a:avLst/>
          </a:prstGeom>
          <a:noFill/>
        </p:spPr>
        <p:txBody>
          <a:bodyPr wrap="square" rtlCol="0">
            <a:spAutoFit/>
          </a:bodyPr>
          <a:lstStyle/>
          <a:p>
            <a:r>
              <a:rPr lang="en-US" dirty="0"/>
              <a:t>Self and peer </a:t>
            </a:r>
            <a:r>
              <a:rPr lang="en-US" dirty="0">
                <a:latin typeface="+mj-lt"/>
              </a:rPr>
              <a:t>appraisal</a:t>
            </a:r>
            <a:r>
              <a:rPr lang="en-US" dirty="0"/>
              <a:t> is an important learning tool and children are encouraged to do this in all classes. Please ask your child lots of questions at home…what did you do well? Is there anything you would like to keep working on? Did you like the sound you made? Why did you choose to play it like that? It sounded a bit ’frightened’; can you now play it as though you feel really confident?  </a:t>
            </a:r>
          </a:p>
        </p:txBody>
      </p:sp>
    </p:spTree>
    <p:extLst>
      <p:ext uri="{BB962C8B-B14F-4D97-AF65-F5344CB8AC3E}">
        <p14:creationId xmlns:p14="http://schemas.microsoft.com/office/powerpoint/2010/main" val="61756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AACF-D787-E94C-B33E-2130DF2E13A8}"/>
              </a:ext>
            </a:extLst>
          </p:cNvPr>
          <p:cNvSpPr>
            <a:spLocks noGrp="1"/>
          </p:cNvSpPr>
          <p:nvPr>
            <p:ph type="title"/>
          </p:nvPr>
        </p:nvSpPr>
        <p:spPr/>
        <p:txBody>
          <a:bodyPr/>
          <a:lstStyle/>
          <a:p>
            <a:r>
              <a:rPr lang="en-US" dirty="0"/>
              <a:t>Physical contact</a:t>
            </a:r>
          </a:p>
        </p:txBody>
      </p:sp>
      <p:sp>
        <p:nvSpPr>
          <p:cNvPr id="4" name="TextBox 3">
            <a:extLst>
              <a:ext uri="{FF2B5EF4-FFF2-40B4-BE49-F238E27FC236}">
                <a16:creationId xmlns:a16="http://schemas.microsoft.com/office/drawing/2014/main" id="{527BC385-FF9E-3E47-AD18-D6F118AE67D2}"/>
              </a:ext>
            </a:extLst>
          </p:cNvPr>
          <p:cNvSpPr txBox="1"/>
          <p:nvPr/>
        </p:nvSpPr>
        <p:spPr>
          <a:xfrm>
            <a:off x="1418897" y="1623847"/>
            <a:ext cx="9222827" cy="4524315"/>
          </a:xfrm>
          <a:prstGeom prst="rect">
            <a:avLst/>
          </a:prstGeom>
          <a:noFill/>
        </p:spPr>
        <p:txBody>
          <a:bodyPr wrap="square" rtlCol="0">
            <a:spAutoFit/>
          </a:bodyPr>
          <a:lstStyle/>
          <a:p>
            <a:r>
              <a:rPr lang="en-US" dirty="0"/>
              <a:t>Our teachers will generally not make physical contact with pupils during instrumental lessons; there are many other ways to help young learners develop healthy instrumental technique. However,  there are certain circumstances in which your child’s teacher may find it helpful to use physical contact. This might include adjusting a bow hold or left-hand finger positioning.</a:t>
            </a:r>
          </a:p>
          <a:p>
            <a:endParaRPr lang="en-US" dirty="0"/>
          </a:p>
          <a:p>
            <a:r>
              <a:rPr lang="en-US" dirty="0"/>
              <a:t>In these cases, the teacher will always:</a:t>
            </a:r>
          </a:p>
          <a:p>
            <a:endParaRPr lang="en-US" dirty="0"/>
          </a:p>
          <a:p>
            <a:pPr marL="285750" indent="-285750">
              <a:buFont typeface="Arial" panose="020B0604020202020204" pitchFamily="34" charset="0"/>
              <a:buChar char="•"/>
            </a:pPr>
            <a:r>
              <a:rPr lang="en-US" dirty="0"/>
              <a:t>Tell the pupil exactly and specifically what they are going to do,  and why</a:t>
            </a:r>
          </a:p>
          <a:p>
            <a:pPr marL="285750" indent="-285750">
              <a:buFont typeface="Arial" panose="020B0604020202020204" pitchFamily="34" charset="0"/>
              <a:buChar char="•"/>
            </a:pPr>
            <a:r>
              <a:rPr lang="en-US" dirty="0"/>
              <a:t>Ask the pupil if this is ok</a:t>
            </a:r>
          </a:p>
          <a:p>
            <a:pPr marL="285750" indent="-285750">
              <a:buFont typeface="Arial" panose="020B0604020202020204" pitchFamily="34" charset="0"/>
              <a:buChar char="•"/>
            </a:pPr>
            <a:r>
              <a:rPr lang="en-US" dirty="0"/>
              <a:t>Watch the pupil’s body language carefully, as well as listening to the response, to check that the pupil is comfortable with this</a:t>
            </a:r>
          </a:p>
          <a:p>
            <a:pPr marL="285750" indent="-285750">
              <a:buFont typeface="Arial" panose="020B0604020202020204" pitchFamily="34" charset="0"/>
              <a:buChar char="•"/>
            </a:pPr>
            <a:r>
              <a:rPr lang="en-US" dirty="0"/>
              <a:t>Make minimal and brief physical contact before stepping back out of the pupil’s personal space</a:t>
            </a:r>
          </a:p>
          <a:p>
            <a:pPr marL="285750" indent="-285750">
              <a:buFont typeface="Arial" panose="020B0604020202020204" pitchFamily="34" charset="0"/>
              <a:buChar char="•"/>
            </a:pPr>
            <a:endParaRPr lang="en-US" dirty="0"/>
          </a:p>
          <a:p>
            <a:r>
              <a:rPr lang="en-US" dirty="0"/>
              <a:t>If you or your child would like to speak to me about anything along these lines, please don’t hesitate to get in touch.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270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C54A-A67B-3289-187D-F5AE95972460}"/>
              </a:ext>
            </a:extLst>
          </p:cNvPr>
          <p:cNvSpPr>
            <a:spLocks noGrp="1"/>
          </p:cNvSpPr>
          <p:nvPr>
            <p:ph type="title"/>
          </p:nvPr>
        </p:nvSpPr>
        <p:spPr/>
        <p:txBody>
          <a:bodyPr/>
          <a:lstStyle/>
          <a:p>
            <a:r>
              <a:rPr lang="en-US" dirty="0"/>
              <a:t>safeguarding</a:t>
            </a:r>
          </a:p>
        </p:txBody>
      </p:sp>
      <p:sp>
        <p:nvSpPr>
          <p:cNvPr id="3" name="TextBox 2">
            <a:extLst>
              <a:ext uri="{FF2B5EF4-FFF2-40B4-BE49-F238E27FC236}">
                <a16:creationId xmlns:a16="http://schemas.microsoft.com/office/drawing/2014/main" id="{43BB0691-CCD0-3F0D-2CB7-1E499B4764F0}"/>
              </a:ext>
            </a:extLst>
          </p:cNvPr>
          <p:cNvSpPr txBox="1"/>
          <p:nvPr/>
        </p:nvSpPr>
        <p:spPr>
          <a:xfrm>
            <a:off x="1306286" y="2351314"/>
            <a:ext cx="8716488" cy="2031325"/>
          </a:xfrm>
          <a:prstGeom prst="rect">
            <a:avLst/>
          </a:prstGeom>
          <a:noFill/>
        </p:spPr>
        <p:txBody>
          <a:bodyPr wrap="square" rtlCol="0">
            <a:spAutoFit/>
          </a:bodyPr>
          <a:lstStyle/>
          <a:p>
            <a:r>
              <a:rPr lang="en-GB" b="1" i="0" dirty="0">
                <a:solidFill>
                  <a:srgbClr val="757575"/>
                </a:solidFill>
                <a:effectLst/>
                <a:latin typeface="Montserrat" pitchFamily="2" charset="77"/>
              </a:rPr>
              <a:t>The RNCM is committed to ensuring the safety and welfare of children and adults at risk studying in the College by raising awareness of safeguarding and promoting a safe environment in which to learn and explore music.</a:t>
            </a:r>
          </a:p>
          <a:p>
            <a:endParaRPr lang="en-US" dirty="0"/>
          </a:p>
          <a:p>
            <a:r>
              <a:rPr lang="en-US" dirty="0"/>
              <a:t>RNCM safeguarding policies and procedures can be viewed and downloaded on the RNCM </a:t>
            </a:r>
            <a:r>
              <a:rPr lang="en-US" dirty="0">
                <a:hlinkClick r:id="rId2"/>
              </a:rPr>
              <a:t>website</a:t>
            </a:r>
            <a:r>
              <a:rPr lang="en-US" dirty="0"/>
              <a:t>.</a:t>
            </a:r>
          </a:p>
        </p:txBody>
      </p:sp>
    </p:spTree>
    <p:extLst>
      <p:ext uri="{BB962C8B-B14F-4D97-AF65-F5344CB8AC3E}">
        <p14:creationId xmlns:p14="http://schemas.microsoft.com/office/powerpoint/2010/main" val="258419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A8810A89-0FFE-4C4E-904F-4E01F025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5420D737-9CCD-4CC9-9822-1BBA77341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teddy bear holding a tea cup&#10;&#10;Description automatically generated">
            <a:extLst>
              <a:ext uri="{FF2B5EF4-FFF2-40B4-BE49-F238E27FC236}">
                <a16:creationId xmlns:a16="http://schemas.microsoft.com/office/drawing/2014/main" id="{B2A920E3-90C7-BA51-FCAA-A28E35CAEE55}"/>
              </a:ext>
            </a:extLst>
          </p:cNvPr>
          <p:cNvPicPr>
            <a:picLocks noChangeAspect="1"/>
          </p:cNvPicPr>
          <p:nvPr/>
        </p:nvPicPr>
        <p:blipFill>
          <a:blip r:embed="rId2"/>
          <a:srcRect l="13752" r="13101"/>
          <a:stretch/>
        </p:blipFill>
        <p:spPr>
          <a:xfrm>
            <a:off x="7338646" y="10"/>
            <a:ext cx="4853354" cy="6857990"/>
          </a:xfrm>
          <a:prstGeom prst="rect">
            <a:avLst/>
          </a:prstGeom>
        </p:spPr>
      </p:pic>
      <p:sp>
        <p:nvSpPr>
          <p:cNvPr id="14"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99582E80-DC04-39CF-2072-9D4F6D409D6C}"/>
              </a:ext>
            </a:extLst>
          </p:cNvPr>
          <p:cNvSpPr>
            <a:spLocks noGrp="1"/>
          </p:cNvSpPr>
          <p:nvPr>
            <p:ph type="title"/>
          </p:nvPr>
        </p:nvSpPr>
        <p:spPr>
          <a:xfrm>
            <a:off x="765051" y="382385"/>
            <a:ext cx="6015897" cy="1492132"/>
          </a:xfrm>
        </p:spPr>
        <p:txBody>
          <a:bodyPr vert="horz" lIns="91440" tIns="45720" rIns="91440" bIns="45720" rtlCol="0" anchor="t">
            <a:normAutofit/>
          </a:bodyPr>
          <a:lstStyle/>
          <a:p>
            <a:r>
              <a:rPr lang="en-US" dirty="0"/>
              <a:t>Songs for this term</a:t>
            </a:r>
          </a:p>
        </p:txBody>
      </p:sp>
      <p:sp>
        <p:nvSpPr>
          <p:cNvPr id="16" name="Rectangle 15">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D38CE27B-B794-5DDB-30F8-33A84CB14914}"/>
              </a:ext>
            </a:extLst>
          </p:cNvPr>
          <p:cNvSpPr txBox="1"/>
          <p:nvPr/>
        </p:nvSpPr>
        <p:spPr>
          <a:xfrm>
            <a:off x="765051" y="2286001"/>
            <a:ext cx="6015897" cy="3593591"/>
          </a:xfrm>
          <a:prstGeom prst="rect">
            <a:avLst/>
          </a:prstGeom>
        </p:spPr>
        <p:txBody>
          <a:bodyPr vert="horz" lIns="91440" tIns="45720" rIns="91440" bIns="45720" rtlCol="0">
            <a:normAutofit/>
          </a:bodyPr>
          <a:lstStyle/>
          <a:p>
            <a:pPr indent="-228600">
              <a:lnSpc>
                <a:spcPct val="110000"/>
              </a:lnSpc>
              <a:spcBef>
                <a:spcPts val="700"/>
              </a:spcBef>
              <a:buClr>
                <a:schemeClr val="tx2"/>
              </a:buClr>
            </a:pPr>
            <a:r>
              <a:rPr lang="en-US" i="1" dirty="0" err="1">
                <a:solidFill>
                  <a:schemeClr val="tx1">
                    <a:lumMod val="65000"/>
                    <a:lumOff val="35000"/>
                  </a:schemeClr>
                </a:solidFill>
              </a:rPr>
              <a:t>Senua</a:t>
            </a:r>
            <a:r>
              <a:rPr lang="en-US" i="1" dirty="0">
                <a:solidFill>
                  <a:schemeClr val="tx1">
                    <a:lumMod val="65000"/>
                    <a:lumOff val="35000"/>
                  </a:schemeClr>
                </a:solidFill>
              </a:rPr>
              <a:t> de </a:t>
            </a:r>
            <a:r>
              <a:rPr lang="en-US" i="1" dirty="0" err="1">
                <a:solidFill>
                  <a:schemeClr val="tx1">
                    <a:lumMod val="65000"/>
                    <a:lumOff val="35000"/>
                  </a:schemeClr>
                </a:solidFill>
              </a:rPr>
              <a:t>Dende</a:t>
            </a:r>
            <a:r>
              <a:rPr lang="en-US" i="1" dirty="0">
                <a:solidFill>
                  <a:schemeClr val="tx1">
                    <a:lumMod val="65000"/>
                    <a:lumOff val="35000"/>
                  </a:schemeClr>
                </a:solidFill>
              </a:rPr>
              <a:t> </a:t>
            </a:r>
            <a:r>
              <a:rPr lang="en-US" dirty="0">
                <a:solidFill>
                  <a:schemeClr val="tx1">
                    <a:lumMod val="65000"/>
                    <a:lumOff val="35000"/>
                  </a:schemeClr>
                </a:solidFill>
              </a:rPr>
              <a:t>– a traditional song from Ghana, calling someone home.</a:t>
            </a:r>
          </a:p>
          <a:p>
            <a:pPr indent="-228600">
              <a:lnSpc>
                <a:spcPct val="110000"/>
              </a:lnSpc>
              <a:spcBef>
                <a:spcPts val="700"/>
              </a:spcBef>
              <a:buClr>
                <a:schemeClr val="tx2"/>
              </a:buClr>
            </a:pPr>
            <a:endParaRPr lang="en-US" dirty="0">
              <a:solidFill>
                <a:schemeClr val="tx1">
                  <a:lumMod val="65000"/>
                  <a:lumOff val="35000"/>
                </a:schemeClr>
              </a:solidFill>
            </a:endParaRPr>
          </a:p>
          <a:p>
            <a:pPr indent="-228600">
              <a:lnSpc>
                <a:spcPct val="110000"/>
              </a:lnSpc>
              <a:spcBef>
                <a:spcPts val="700"/>
              </a:spcBef>
              <a:buClr>
                <a:schemeClr val="tx2"/>
              </a:buClr>
            </a:pPr>
            <a:r>
              <a:rPr lang="en-US" i="1" dirty="0">
                <a:solidFill>
                  <a:schemeClr val="tx1">
                    <a:lumMod val="65000"/>
                    <a:lumOff val="35000"/>
                  </a:schemeClr>
                </a:solidFill>
              </a:rPr>
              <a:t>Time for my Tea</a:t>
            </a:r>
          </a:p>
        </p:txBody>
      </p:sp>
    </p:spTree>
    <p:extLst>
      <p:ext uri="{BB962C8B-B14F-4D97-AF65-F5344CB8AC3E}">
        <p14:creationId xmlns:p14="http://schemas.microsoft.com/office/powerpoint/2010/main" val="87251206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{F4AE7723-26BB-394B-B53C-8439A057AF78}tf10001071</Template>
  <TotalTime>1990</TotalTime>
  <Words>741</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Gill Sans MT</vt:lpstr>
      <vt:lpstr>Impact</vt:lpstr>
      <vt:lpstr>Montserrat</vt:lpstr>
      <vt:lpstr>Badge</vt:lpstr>
      <vt:lpstr>RNCM Young Strings</vt:lpstr>
      <vt:lpstr>Musicianship</vt:lpstr>
      <vt:lpstr>What is tonic solfa?</vt:lpstr>
      <vt:lpstr>Rhythm development</vt:lpstr>
      <vt:lpstr>practice</vt:lpstr>
      <vt:lpstr>Performance, creativity, appraisal</vt:lpstr>
      <vt:lpstr>Physical contact</vt:lpstr>
      <vt:lpstr>safeguarding</vt:lpstr>
      <vt:lpstr>Songs for this term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RNCM Young Strings</dc:title>
  <dc:creator>Microsoft Office User</dc:creator>
  <cp:lastModifiedBy>Sarah Crooks</cp:lastModifiedBy>
  <cp:revision>19</cp:revision>
  <dcterms:created xsi:type="dcterms:W3CDTF">2021-11-10T11:36:28Z</dcterms:created>
  <dcterms:modified xsi:type="dcterms:W3CDTF">2024-09-27T13:42:23Z</dcterms:modified>
</cp:coreProperties>
</file>